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3"/>
    <p:sldMasterId id="2147483672" r:id="rId4"/>
  </p:sldMasterIdLst>
  <p:notesMasterIdLst>
    <p:notesMasterId r:id="rId7"/>
  </p:notesMasterIdLst>
  <p:sldIdLst>
    <p:sldId id="377" r:id="rId5"/>
    <p:sldId id="505" r:id="rId6"/>
    <p:sldId id="266" r:id="rId8"/>
    <p:sldId id="280" r:id="rId9"/>
    <p:sldId id="466" r:id="rId10"/>
    <p:sldId id="483" r:id="rId11"/>
    <p:sldId id="267" r:id="rId12"/>
    <p:sldId id="467" r:id="rId13"/>
    <p:sldId id="484" r:id="rId14"/>
    <p:sldId id="379" r:id="rId15"/>
    <p:sldId id="531" r:id="rId16"/>
    <p:sldId id="468" r:id="rId17"/>
    <p:sldId id="471" r:id="rId18"/>
    <p:sldId id="472" r:id="rId19"/>
    <p:sldId id="480" r:id="rId20"/>
    <p:sldId id="481" r:id="rId21"/>
    <p:sldId id="482" r:id="rId22"/>
    <p:sldId id="362" r:id="rId23"/>
    <p:sldId id="30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115" d="100"/>
          <a:sy n="115"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01C80C4-3C37-4B06-AC2A-25F05322FDE0}" type="doc">
      <dgm:prSet loTypeId="urn:microsoft.com/office/officeart/2005/8/layout/list1" loCatId="list" qsTypeId="urn:microsoft.com/office/officeart/2005/8/quickstyle/simple1" qsCatId="simple" csTypeId="urn:microsoft.com/office/officeart/2005/8/colors/colorful4" csCatId="accent1" phldr="0"/>
      <dgm:spPr/>
      <dgm:t>
        <a:bodyPr/>
        <a:p>
          <a:endParaRPr lang="zh-CN" altLang="en-US"/>
        </a:p>
      </dgm:t>
    </dgm:pt>
    <dgm:pt modelId="{79F64CC5-B0A0-473A-A647-A8DB6562D23B}">
      <dgm:prSet phldrT="[文本]" phldr="0" custT="0"/>
      <dgm:spPr/>
      <dgm:t>
        <a:bodyPr vert="horz" wrap="square"/>
        <a:p>
          <a:pPr>
            <a:lnSpc>
              <a:spcPct val="100000"/>
            </a:lnSpc>
            <a:spcBef>
              <a:spcPct val="0"/>
            </a:spcBef>
            <a:spcAft>
              <a:spcPct val="35000"/>
            </a:spcAft>
          </a:pPr>
          <a:r>
            <a:rPr lang="zh-CN" altLang="en-US"/>
            <a:t>任务一</a:t>
          </a:r>
          <a:r>
            <a:rPr lang="zh-CN" altLang="en-US"/>
            <a:t> 幼儿园教育目标</a:t>
          </a:r>
          <a:r>
            <a:rPr lang="zh-CN" altLang="en-US"/>
            <a:t/>
          </a:r>
          <a:endParaRPr lang="zh-CN" altLang="en-US"/>
        </a:p>
      </dgm:t>
    </dgm:pt>
    <dgm:pt modelId="{702F6268-E14C-45D5-8115-297DAA4B759C}" cxnId="{A552D747-CA49-445D-AC0C-D2B22D42ADC2}" type="parTrans">
      <dgm:prSet/>
      <dgm:spPr/>
      <dgm:t>
        <a:bodyPr/>
        <a:p>
          <a:endParaRPr lang="zh-CN" altLang="en-US"/>
        </a:p>
      </dgm:t>
    </dgm:pt>
    <dgm:pt modelId="{981E424B-A63B-4DF7-BC97-1D5B2B7044B1}" cxnId="{A552D747-CA49-445D-AC0C-D2B22D42ADC2}" type="sibTrans">
      <dgm:prSet/>
      <dgm:spPr/>
      <dgm:t>
        <a:bodyPr/>
        <a:p>
          <a:endParaRPr lang="zh-CN" altLang="en-US"/>
        </a:p>
      </dgm:t>
    </dgm:pt>
    <dgm:pt modelId="{D4AB1542-9F74-4E45-B615-57F5DFDC43EE}">
      <dgm:prSet phldrT="[文本]" phldr="0" custT="0"/>
      <dgm:spPr/>
      <dgm:t>
        <a:bodyPr vert="horz" wrap="square"/>
        <a:p>
          <a:pPr>
            <a:lnSpc>
              <a:spcPct val="100000"/>
            </a:lnSpc>
            <a:spcBef>
              <a:spcPct val="0"/>
            </a:spcBef>
            <a:spcAft>
              <a:spcPct val="35000"/>
            </a:spcAft>
          </a:pPr>
          <a:r>
            <a:rPr lang="zh-CN" altLang="en-US"/>
            <a:t>任务二</a:t>
          </a:r>
          <a:r>
            <a:rPr lang="zh-CN" altLang="en-US"/>
            <a:t> 幼儿园教育的任务</a:t>
          </a:r>
          <a:r>
            <a:rPr lang="zh-CN" altLang="en-US"/>
            <a:t/>
          </a:r>
          <a:endParaRPr lang="zh-CN" altLang="en-US"/>
        </a:p>
      </dgm:t>
    </dgm:pt>
    <dgm:pt modelId="{DCA1BD93-FD98-4A06-8ECE-28E6935BECED}" cxnId="{8BEF8F9E-A4E6-4E28-AB8C-7E491C291D8A}" type="parTrans">
      <dgm:prSet/>
      <dgm:spPr/>
      <dgm:t>
        <a:bodyPr/>
        <a:p>
          <a:endParaRPr lang="zh-CN" altLang="en-US"/>
        </a:p>
      </dgm:t>
    </dgm:pt>
    <dgm:pt modelId="{69748832-ECC5-4F63-A6AC-8504A7E906B9}" cxnId="{8BEF8F9E-A4E6-4E28-AB8C-7E491C291D8A}" type="sibTrans">
      <dgm:prSet/>
      <dgm:spPr/>
      <dgm:t>
        <a:bodyPr/>
        <a:p>
          <a:endParaRPr lang="zh-CN" altLang="en-US"/>
        </a:p>
      </dgm:t>
    </dgm:pt>
    <dgm:pt modelId="{E484A0DB-ADE2-41BB-B1F9-A397557174FE}">
      <dgm:prSet phldrT="[文本]" phldr="0" custT="0"/>
      <dgm:spPr/>
      <dgm:t>
        <a:bodyPr vert="horz" wrap="square"/>
        <a:p>
          <a:pPr>
            <a:lnSpc>
              <a:spcPct val="100000"/>
            </a:lnSpc>
            <a:spcBef>
              <a:spcPct val="0"/>
            </a:spcBef>
            <a:spcAft>
              <a:spcPct val="35000"/>
            </a:spcAft>
          </a:pPr>
          <a:r>
            <a:rPr lang="zh-CN" altLang="en-US"/>
            <a:t>任务三</a:t>
          </a:r>
          <a:r>
            <a:rPr lang="zh-CN" altLang="en-US"/>
            <a:t> 幼儿园教育的原则</a:t>
          </a:r>
          <a:r>
            <a:rPr lang="zh-CN" altLang="en-US"/>
            <a:t/>
          </a:r>
          <a:endParaRPr lang="zh-CN" altLang="en-US"/>
        </a:p>
      </dgm:t>
    </dgm:pt>
    <dgm:pt modelId="{0D3844BD-A934-4ADF-8CEC-4B7101CACCC9}" cxnId="{F1B43AA4-04D4-45AE-9C54-AD4DF565755F}" type="parTrans">
      <dgm:prSet/>
      <dgm:spPr/>
      <dgm:t>
        <a:bodyPr/>
        <a:p>
          <a:endParaRPr lang="zh-CN" altLang="en-US"/>
        </a:p>
      </dgm:t>
    </dgm:pt>
    <dgm:pt modelId="{FC59B45A-A616-4E16-B98F-7EBC1D5DDF85}" cxnId="{F1B43AA4-04D4-45AE-9C54-AD4DF565755F}" type="sibTrans">
      <dgm:prSet/>
      <dgm:spPr/>
      <dgm:t>
        <a:bodyPr/>
        <a:p>
          <a:endParaRPr lang="zh-CN" altLang="en-US"/>
        </a:p>
      </dgm:t>
    </dgm:pt>
    <dgm:pt modelId="{EE3CB678-3AF3-48EB-A9A3-4C9B3B638DF4}" type="pres">
      <dgm:prSet presAssocID="{501C80C4-3C37-4B06-AC2A-25F05322FDE0}" presName="linear" presStyleCnt="0">
        <dgm:presLayoutVars>
          <dgm:dir/>
          <dgm:animLvl val="lvl"/>
          <dgm:resizeHandles val="exact"/>
        </dgm:presLayoutVars>
      </dgm:prSet>
      <dgm:spPr/>
    </dgm:pt>
    <dgm:pt modelId="{A787D67B-DDA1-4988-8415-DCD48FC3EA83}" type="pres">
      <dgm:prSet presAssocID="{79F64CC5-B0A0-473A-A647-A8DB6562D23B}" presName="parentLin" presStyleCnt="0"/>
      <dgm:spPr/>
    </dgm:pt>
    <dgm:pt modelId="{0797CEA2-9F9D-4159-A8DC-2F0D60611F3B}" type="pres">
      <dgm:prSet presAssocID="{79F64CC5-B0A0-473A-A647-A8DB6562D23B}" presName="parentLeftMargin" presStyleCnt="0"/>
      <dgm:spPr/>
    </dgm:pt>
    <dgm:pt modelId="{2968AA41-C1D3-4EDF-9DB3-378F66B2FD39}" type="pres">
      <dgm:prSet presAssocID="{79F64CC5-B0A0-473A-A647-A8DB6562D23B}" presName="parentText" presStyleLbl="node1" presStyleIdx="0" presStyleCnt="3">
        <dgm:presLayoutVars>
          <dgm:chMax val="0"/>
          <dgm:bulletEnabled val="1"/>
        </dgm:presLayoutVars>
      </dgm:prSet>
      <dgm:spPr/>
    </dgm:pt>
    <dgm:pt modelId="{D61417B3-60F3-4BE3-8E8F-9CEC27ECBCDA}" type="pres">
      <dgm:prSet presAssocID="{79F64CC5-B0A0-473A-A647-A8DB6562D23B}" presName="negativeSpace" presStyleCnt="0"/>
      <dgm:spPr/>
    </dgm:pt>
    <dgm:pt modelId="{D167D85B-ED5F-4134-9F18-E6B4BAE0C614}" type="pres">
      <dgm:prSet presAssocID="{79F64CC5-B0A0-473A-A647-A8DB6562D23B}" presName="childText" presStyleLbl="conFgAcc1" presStyleIdx="0" presStyleCnt="3">
        <dgm:presLayoutVars>
          <dgm:bulletEnabled val="1"/>
        </dgm:presLayoutVars>
      </dgm:prSet>
      <dgm:spPr/>
    </dgm:pt>
    <dgm:pt modelId="{6402558A-B637-4118-8793-2FA57B2393DA}" type="pres">
      <dgm:prSet presAssocID="{981E424B-A63B-4DF7-BC97-1D5B2B7044B1}" presName="spaceBetweenRectangles" presStyleCnt="0"/>
      <dgm:spPr/>
    </dgm:pt>
    <dgm:pt modelId="{8E561E53-8519-43F2-B9E7-546C3EB01970}" type="pres">
      <dgm:prSet presAssocID="{D4AB1542-9F74-4E45-B615-57F5DFDC43EE}" presName="parentLin" presStyleCnt="0"/>
      <dgm:spPr/>
    </dgm:pt>
    <dgm:pt modelId="{3559B5A5-3E91-49F5-A868-297DBB575668}" type="pres">
      <dgm:prSet presAssocID="{D4AB1542-9F74-4E45-B615-57F5DFDC43EE}" presName="parentLeftMargin" presStyleCnt="0"/>
      <dgm:spPr/>
    </dgm:pt>
    <dgm:pt modelId="{48FABA9F-C289-434B-8864-E8FC1B5C2F60}" type="pres">
      <dgm:prSet presAssocID="{D4AB1542-9F74-4E45-B615-57F5DFDC43EE}" presName="parentText" presStyleLbl="node1" presStyleIdx="1" presStyleCnt="3">
        <dgm:presLayoutVars>
          <dgm:chMax val="0"/>
          <dgm:bulletEnabled val="1"/>
        </dgm:presLayoutVars>
      </dgm:prSet>
      <dgm:spPr/>
    </dgm:pt>
    <dgm:pt modelId="{72F65D9D-7898-4EE1-ADBC-A6F5139DEC13}" type="pres">
      <dgm:prSet presAssocID="{D4AB1542-9F74-4E45-B615-57F5DFDC43EE}" presName="negativeSpace" presStyleCnt="0"/>
      <dgm:spPr/>
    </dgm:pt>
    <dgm:pt modelId="{6B4B0D2A-F76A-4881-A678-1599A9C1764F}" type="pres">
      <dgm:prSet presAssocID="{D4AB1542-9F74-4E45-B615-57F5DFDC43EE}" presName="childText" presStyleLbl="conFgAcc1" presStyleIdx="1" presStyleCnt="3">
        <dgm:presLayoutVars>
          <dgm:bulletEnabled val="1"/>
        </dgm:presLayoutVars>
      </dgm:prSet>
      <dgm:spPr/>
    </dgm:pt>
    <dgm:pt modelId="{4CCA9E30-BEB2-4B5D-BA10-E5FCB43776E3}" type="pres">
      <dgm:prSet presAssocID="{69748832-ECC5-4F63-A6AC-8504A7E906B9}" presName="spaceBetweenRectangles" presStyleCnt="0"/>
      <dgm:spPr/>
    </dgm:pt>
    <dgm:pt modelId="{E366F1EF-FE80-457B-9C6A-8A0AC673FB1B}" type="pres">
      <dgm:prSet presAssocID="{E484A0DB-ADE2-41BB-B1F9-A397557174FE}" presName="parentLin" presStyleCnt="0"/>
      <dgm:spPr/>
    </dgm:pt>
    <dgm:pt modelId="{06AA40BB-9886-4B46-8ECB-F4B42996D2E4}" type="pres">
      <dgm:prSet presAssocID="{E484A0DB-ADE2-41BB-B1F9-A397557174FE}" presName="parentLeftMargin" presStyleCnt="0"/>
      <dgm:spPr/>
    </dgm:pt>
    <dgm:pt modelId="{E2F3FA2F-E1C7-4C05-8B05-C32B42A9A930}" type="pres">
      <dgm:prSet presAssocID="{E484A0DB-ADE2-41BB-B1F9-A397557174FE}" presName="parentText" presStyleLbl="node1" presStyleIdx="2" presStyleCnt="3">
        <dgm:presLayoutVars>
          <dgm:chMax val="0"/>
          <dgm:bulletEnabled val="1"/>
        </dgm:presLayoutVars>
      </dgm:prSet>
      <dgm:spPr/>
    </dgm:pt>
    <dgm:pt modelId="{C36A5161-621C-488B-95ED-161DD8C18700}" type="pres">
      <dgm:prSet presAssocID="{E484A0DB-ADE2-41BB-B1F9-A397557174FE}" presName="negativeSpace" presStyleCnt="0"/>
      <dgm:spPr/>
    </dgm:pt>
    <dgm:pt modelId="{F2D507D6-5CB7-4C81-896F-18FAF0126329}" type="pres">
      <dgm:prSet presAssocID="{E484A0DB-ADE2-41BB-B1F9-A397557174FE}" presName="childText" presStyleLbl="conFgAcc1" presStyleIdx="2" presStyleCnt="3">
        <dgm:presLayoutVars>
          <dgm:bulletEnabled val="1"/>
        </dgm:presLayoutVars>
      </dgm:prSet>
      <dgm:spPr/>
    </dgm:pt>
  </dgm:ptLst>
  <dgm:cxnLst>
    <dgm:cxn modelId="{A552D747-CA49-445D-AC0C-D2B22D42ADC2}" srcId="{501C80C4-3C37-4B06-AC2A-25F05322FDE0}" destId="{79F64CC5-B0A0-473A-A647-A8DB6562D23B}" srcOrd="0" destOrd="0" parTransId="{702F6268-E14C-45D5-8115-297DAA4B759C}" sibTransId="{981E424B-A63B-4DF7-BC97-1D5B2B7044B1}"/>
    <dgm:cxn modelId="{8BEF8F9E-A4E6-4E28-AB8C-7E491C291D8A}" srcId="{501C80C4-3C37-4B06-AC2A-25F05322FDE0}" destId="{D4AB1542-9F74-4E45-B615-57F5DFDC43EE}" srcOrd="1" destOrd="0" parTransId="{DCA1BD93-FD98-4A06-8ECE-28E6935BECED}" sibTransId="{69748832-ECC5-4F63-A6AC-8504A7E906B9}"/>
    <dgm:cxn modelId="{F1B43AA4-04D4-45AE-9C54-AD4DF565755F}" srcId="{501C80C4-3C37-4B06-AC2A-25F05322FDE0}" destId="{E484A0DB-ADE2-41BB-B1F9-A397557174FE}" srcOrd="2" destOrd="0" parTransId="{0D3844BD-A934-4ADF-8CEC-4B7101CACCC9}" sibTransId="{FC59B45A-A616-4E16-B98F-7EBC1D5DDF85}"/>
    <dgm:cxn modelId="{9426A5EC-6754-4B43-AD6B-F744ABF03412}" type="presOf" srcId="{501C80C4-3C37-4B06-AC2A-25F05322FDE0}" destId="{EE3CB678-3AF3-48EB-A9A3-4C9B3B638DF4}" srcOrd="0" destOrd="0" presId="urn:microsoft.com/office/officeart/2005/8/layout/list1"/>
    <dgm:cxn modelId="{CDE4D8E4-1C60-4D71-A0A1-E8EC7A17FD0C}" type="presParOf" srcId="{EE3CB678-3AF3-48EB-A9A3-4C9B3B638DF4}" destId="{A787D67B-DDA1-4988-8415-DCD48FC3EA83}" srcOrd="0" destOrd="0" presId="urn:microsoft.com/office/officeart/2005/8/layout/list1"/>
    <dgm:cxn modelId="{3DC19F49-638C-4B4A-B47D-C7C965D63962}" type="presParOf" srcId="{A787D67B-DDA1-4988-8415-DCD48FC3EA83}" destId="{0797CEA2-9F9D-4159-A8DC-2F0D60611F3B}" srcOrd="0" destOrd="0" presId="urn:microsoft.com/office/officeart/2005/8/layout/list1"/>
    <dgm:cxn modelId="{928702E6-1A01-4A9D-8B5E-944AB376FA9D}" type="presOf" srcId="{79F64CC5-B0A0-473A-A647-A8DB6562D23B}" destId="{0797CEA2-9F9D-4159-A8DC-2F0D60611F3B}" srcOrd="0" destOrd="0" presId="urn:microsoft.com/office/officeart/2005/8/layout/list1"/>
    <dgm:cxn modelId="{02268C24-0DD0-429C-AC53-FABCEF1E03A5}" type="presParOf" srcId="{A787D67B-DDA1-4988-8415-DCD48FC3EA83}" destId="{2968AA41-C1D3-4EDF-9DB3-378F66B2FD39}" srcOrd="1" destOrd="0" presId="urn:microsoft.com/office/officeart/2005/8/layout/list1"/>
    <dgm:cxn modelId="{5A674864-EAC8-45AA-A933-3BE84F2EF2EE}" type="presOf" srcId="{79F64CC5-B0A0-473A-A647-A8DB6562D23B}" destId="{2968AA41-C1D3-4EDF-9DB3-378F66B2FD39}" srcOrd="0" destOrd="0" presId="urn:microsoft.com/office/officeart/2005/8/layout/list1"/>
    <dgm:cxn modelId="{F49B00BD-B257-42BF-AFF5-B9E27212AB20}" type="presParOf" srcId="{EE3CB678-3AF3-48EB-A9A3-4C9B3B638DF4}" destId="{D61417B3-60F3-4BE3-8E8F-9CEC27ECBCDA}" srcOrd="1" destOrd="0" presId="urn:microsoft.com/office/officeart/2005/8/layout/list1"/>
    <dgm:cxn modelId="{26DCE08A-1253-42FE-9D2F-0A3C8CC953AD}" type="presParOf" srcId="{EE3CB678-3AF3-48EB-A9A3-4C9B3B638DF4}" destId="{D167D85B-ED5F-4134-9F18-E6B4BAE0C614}" srcOrd="2" destOrd="0" presId="urn:microsoft.com/office/officeart/2005/8/layout/list1"/>
    <dgm:cxn modelId="{BEE6E520-E691-411E-9BE0-CAC5F859F10E}" type="presParOf" srcId="{EE3CB678-3AF3-48EB-A9A3-4C9B3B638DF4}" destId="{6402558A-B637-4118-8793-2FA57B2393DA}" srcOrd="3" destOrd="0" presId="urn:microsoft.com/office/officeart/2005/8/layout/list1"/>
    <dgm:cxn modelId="{E49AA52F-3C18-4FC3-B033-10ECDF88B1A3}" type="presParOf" srcId="{EE3CB678-3AF3-48EB-A9A3-4C9B3B638DF4}" destId="{8E561E53-8519-43F2-B9E7-546C3EB01970}" srcOrd="4" destOrd="0" presId="urn:microsoft.com/office/officeart/2005/8/layout/list1"/>
    <dgm:cxn modelId="{E709F5AB-B211-4DD7-AA71-C0C1D60547CD}" type="presParOf" srcId="{8E561E53-8519-43F2-B9E7-546C3EB01970}" destId="{3559B5A5-3E91-49F5-A868-297DBB575668}" srcOrd="0" destOrd="4" presId="urn:microsoft.com/office/officeart/2005/8/layout/list1"/>
    <dgm:cxn modelId="{F2002495-785B-4A85-873C-9E9281A3F13E}" type="presOf" srcId="{D4AB1542-9F74-4E45-B615-57F5DFDC43EE}" destId="{3559B5A5-3E91-49F5-A868-297DBB575668}" srcOrd="0" destOrd="0" presId="urn:microsoft.com/office/officeart/2005/8/layout/list1"/>
    <dgm:cxn modelId="{F4B238D7-1307-40E0-B283-2EDA70C1BE31}" type="presParOf" srcId="{8E561E53-8519-43F2-B9E7-546C3EB01970}" destId="{48FABA9F-C289-434B-8864-E8FC1B5C2F60}" srcOrd="1" destOrd="4" presId="urn:microsoft.com/office/officeart/2005/8/layout/list1"/>
    <dgm:cxn modelId="{457A0935-EA89-464F-B850-08163634DCA7}" type="presOf" srcId="{D4AB1542-9F74-4E45-B615-57F5DFDC43EE}" destId="{48FABA9F-C289-434B-8864-E8FC1B5C2F60}" srcOrd="0" destOrd="0" presId="urn:microsoft.com/office/officeart/2005/8/layout/list1"/>
    <dgm:cxn modelId="{DA3887DE-B715-4A11-B530-F64B6C89DBE2}" type="presParOf" srcId="{EE3CB678-3AF3-48EB-A9A3-4C9B3B638DF4}" destId="{72F65D9D-7898-4EE1-ADBC-A6F5139DEC13}" srcOrd="5" destOrd="0" presId="urn:microsoft.com/office/officeart/2005/8/layout/list1"/>
    <dgm:cxn modelId="{727B4769-38D9-4B08-9002-950C9EBA988A}" type="presParOf" srcId="{EE3CB678-3AF3-48EB-A9A3-4C9B3B638DF4}" destId="{6B4B0D2A-F76A-4881-A678-1599A9C1764F}" srcOrd="6" destOrd="0" presId="urn:microsoft.com/office/officeart/2005/8/layout/list1"/>
    <dgm:cxn modelId="{8514D9B7-51BC-4453-9B90-57D003A3C9D7}" type="presParOf" srcId="{EE3CB678-3AF3-48EB-A9A3-4C9B3B638DF4}" destId="{4CCA9E30-BEB2-4B5D-BA10-E5FCB43776E3}" srcOrd="7" destOrd="0" presId="urn:microsoft.com/office/officeart/2005/8/layout/list1"/>
    <dgm:cxn modelId="{07054AA7-F2C3-4064-BB43-17754AFAA92A}" type="presParOf" srcId="{EE3CB678-3AF3-48EB-A9A3-4C9B3B638DF4}" destId="{E366F1EF-FE80-457B-9C6A-8A0AC673FB1B}" srcOrd="8" destOrd="0" presId="urn:microsoft.com/office/officeart/2005/8/layout/list1"/>
    <dgm:cxn modelId="{51216292-2E1B-4858-8E9A-5708FC50DC96}" type="presParOf" srcId="{E366F1EF-FE80-457B-9C6A-8A0AC673FB1B}" destId="{06AA40BB-9886-4B46-8ECB-F4B42996D2E4}" srcOrd="0" destOrd="8" presId="urn:microsoft.com/office/officeart/2005/8/layout/list1"/>
    <dgm:cxn modelId="{5FAF8BDE-F21A-430B-A54D-F4B7AA53F8C5}" type="presOf" srcId="{E484A0DB-ADE2-41BB-B1F9-A397557174FE}" destId="{06AA40BB-9886-4B46-8ECB-F4B42996D2E4}" srcOrd="0" destOrd="0" presId="urn:microsoft.com/office/officeart/2005/8/layout/list1"/>
    <dgm:cxn modelId="{2B7B780E-46D2-4750-BFE3-C5460C4FB9E2}" type="presParOf" srcId="{E366F1EF-FE80-457B-9C6A-8A0AC673FB1B}" destId="{E2F3FA2F-E1C7-4C05-8B05-C32B42A9A930}" srcOrd="1" destOrd="8" presId="urn:microsoft.com/office/officeart/2005/8/layout/list1"/>
    <dgm:cxn modelId="{69FB35F5-722A-4714-8272-93A3732DA30A}" type="presOf" srcId="{E484A0DB-ADE2-41BB-B1F9-A397557174FE}" destId="{E2F3FA2F-E1C7-4C05-8B05-C32B42A9A930}" srcOrd="0" destOrd="0" presId="urn:microsoft.com/office/officeart/2005/8/layout/list1"/>
    <dgm:cxn modelId="{885073DA-D873-4AA3-95FE-4C02B12B8C7E}" type="presParOf" srcId="{EE3CB678-3AF3-48EB-A9A3-4C9B3B638DF4}" destId="{C36A5161-621C-488B-95ED-161DD8C18700}" srcOrd="9" destOrd="0" presId="urn:microsoft.com/office/officeart/2005/8/layout/list1"/>
    <dgm:cxn modelId="{CDFA1FA9-D6DD-4086-803D-48844849DBFD}" type="presParOf" srcId="{EE3CB678-3AF3-48EB-A9A3-4C9B3B638DF4}" destId="{F2D507D6-5CB7-4C81-896F-18FAF0126329}" srcOrd="10"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237F99-FD0F-4EA4-B7E2-BFAD40DF6E70}" type="doc">
      <dgm:prSet loTypeId="urn:microsoft.com/office/officeart/2005/8/layout/vList2" loCatId="list" qsTypeId="urn:microsoft.com/office/officeart/2005/8/quickstyle/3d4" qsCatId="3D" csTypeId="urn:microsoft.com/office/officeart/2005/8/colors/accent1_2" csCatId="accent1" phldr="1"/>
      <dgm:spPr/>
      <dgm:t>
        <a:bodyPr/>
        <a:lstStyle/>
        <a:p>
          <a:endParaRPr lang="zh-CN" altLang="en-US"/>
        </a:p>
      </dgm:t>
    </dgm:pt>
    <dgm:pt modelId="{561ED4CD-2321-4293-949E-2C47D0B22CC1}">
      <dgm:prSet custT="1"/>
      <dgm:spPr/>
      <dgm:t>
        <a:bodyPr/>
        <a:lstStyle/>
        <a:p>
          <a:pPr algn="ctr" rtl="0"/>
          <a:r>
            <a:rPr lang="zh-CN" altLang="en-US" sz="3200" b="1" dirty="0" smtClean="0">
              <a:solidFill>
                <a:schemeClr val="tx1"/>
              </a:solidFill>
              <a:latin typeface="宋体" panose="02010600030101010101" pitchFamily="2" charset="-122"/>
              <a:ea typeface="宋体" panose="02010600030101010101" pitchFamily="2" charset="-122"/>
            </a:rPr>
            <a:t>一、教育的一般原则</a:t>
          </a:r>
          <a:endParaRPr lang="zh-CN" altLang="en-US" sz="3200" b="1" dirty="0">
            <a:solidFill>
              <a:schemeClr val="tx1"/>
            </a:solidFill>
            <a:latin typeface="宋体" panose="02010600030101010101" pitchFamily="2" charset="-122"/>
            <a:ea typeface="宋体" panose="02010600030101010101" pitchFamily="2" charset="-122"/>
          </a:endParaRPr>
        </a:p>
      </dgm:t>
    </dgm:pt>
    <dgm:pt modelId="{8A7D5E96-CC25-40B3-A977-AC7F62EBB4EC}" cxnId="{991C4D9C-72ED-4ACD-813A-13E151456C17}" type="parTrans">
      <dgm:prSet/>
      <dgm:spPr/>
      <dgm:t>
        <a:bodyPr/>
        <a:lstStyle/>
        <a:p>
          <a:pPr algn="ctr"/>
          <a:endParaRPr lang="zh-CN" altLang="en-US">
            <a:solidFill>
              <a:schemeClr val="tx1"/>
            </a:solidFill>
            <a:latin typeface="华文琥珀" pitchFamily="2" charset="-122"/>
            <a:ea typeface="华文琥珀" pitchFamily="2" charset="-122"/>
          </a:endParaRPr>
        </a:p>
      </dgm:t>
    </dgm:pt>
    <dgm:pt modelId="{584DD622-18CB-4009-98BB-842E4A9A7BBD}" cxnId="{991C4D9C-72ED-4ACD-813A-13E151456C17}" type="sibTrans">
      <dgm:prSet/>
      <dgm:spPr/>
      <dgm:t>
        <a:bodyPr/>
        <a:lstStyle/>
        <a:p>
          <a:pPr algn="ctr"/>
          <a:endParaRPr lang="zh-CN" altLang="en-US">
            <a:solidFill>
              <a:schemeClr val="tx1"/>
            </a:solidFill>
            <a:latin typeface="华文琥珀" pitchFamily="2" charset="-122"/>
            <a:ea typeface="华文琥珀" pitchFamily="2" charset="-122"/>
          </a:endParaRPr>
        </a:p>
      </dgm:t>
    </dgm:pt>
    <dgm:pt modelId="{447C00D4-8DDB-44FA-87ED-AAA16D8D1D2A}" type="pres">
      <dgm:prSet presAssocID="{22237F99-FD0F-4EA4-B7E2-BFAD40DF6E70}" presName="linear" presStyleCnt="0">
        <dgm:presLayoutVars>
          <dgm:animLvl val="lvl"/>
          <dgm:resizeHandles val="exact"/>
        </dgm:presLayoutVars>
      </dgm:prSet>
      <dgm:spPr/>
      <dgm:t>
        <a:bodyPr/>
        <a:lstStyle/>
        <a:p>
          <a:endParaRPr lang="zh-CN" altLang="en-US"/>
        </a:p>
      </dgm:t>
    </dgm:pt>
    <dgm:pt modelId="{41CC2077-536E-401A-998A-5928EA2ADDBC}" type="pres">
      <dgm:prSet presAssocID="{561ED4CD-2321-4293-949E-2C47D0B22CC1}" presName="parentText" presStyleLbl="node1" presStyleIdx="0" presStyleCnt="1" custLinFactNeighborX="-1389" custLinFactNeighborY="-18">
        <dgm:presLayoutVars>
          <dgm:chMax val="0"/>
          <dgm:bulletEnabled val="1"/>
        </dgm:presLayoutVars>
      </dgm:prSet>
      <dgm:spPr/>
      <dgm:t>
        <a:bodyPr/>
        <a:lstStyle/>
        <a:p>
          <a:endParaRPr lang="zh-CN" altLang="en-US"/>
        </a:p>
      </dgm:t>
    </dgm:pt>
  </dgm:ptLst>
  <dgm:cxnLst>
    <dgm:cxn modelId="{991C4D9C-72ED-4ACD-813A-13E151456C17}" srcId="{22237F99-FD0F-4EA4-B7E2-BFAD40DF6E70}" destId="{561ED4CD-2321-4293-949E-2C47D0B22CC1}" srcOrd="0" destOrd="0" parTransId="{8A7D5E96-CC25-40B3-A977-AC7F62EBB4EC}" sibTransId="{584DD622-18CB-4009-98BB-842E4A9A7BBD}"/>
    <dgm:cxn modelId="{59F29EC0-C6A8-4CBA-9059-EC6D9135A9FA}" type="presOf" srcId="{561ED4CD-2321-4293-949E-2C47D0B22CC1}" destId="{41CC2077-536E-401A-998A-5928EA2ADDBC}" srcOrd="0" destOrd="0" presId="urn:microsoft.com/office/officeart/2005/8/layout/vList2"/>
    <dgm:cxn modelId="{ADC2B53F-7F01-45C3-A063-A9DE0713672A}" type="presOf" srcId="{22237F99-FD0F-4EA4-B7E2-BFAD40DF6E70}" destId="{447C00D4-8DDB-44FA-87ED-AAA16D8D1D2A}" srcOrd="0" destOrd="0" presId="urn:microsoft.com/office/officeart/2005/8/layout/vList2"/>
    <dgm:cxn modelId="{A443AC5C-922E-4F55-9B1E-D8A167B89E5A}" type="presParOf" srcId="{447C00D4-8DDB-44FA-87ED-AAA16D8D1D2A}" destId="{41CC2077-536E-401A-998A-5928EA2ADDBC}"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734425" cy="3570605"/>
        <a:chOff x="0" y="0"/>
        <a:chExt cx="8734425" cy="3570605"/>
      </a:xfrm>
    </dsp:grpSpPr>
    <dsp:sp modelId="{D167D85B-ED5F-4134-9F18-E6B4BAE0C614}">
      <dsp:nvSpPr>
        <dsp:cNvPr id="5" name="矩形 4"/>
        <dsp:cNvSpPr/>
      </dsp:nvSpPr>
      <dsp:spPr bwMode="white">
        <a:xfrm>
          <a:off x="0" y="520802"/>
          <a:ext cx="8734425" cy="630000"/>
        </a:xfrm>
        <a:prstGeom prst="rect">
          <a:avLst/>
        </a:prstGeom>
      </dsp:spPr>
      <dsp:style>
        <a:lnRef idx="2">
          <a:schemeClr val="accent4">
            <a:hueOff val="0"/>
            <a:satOff val="0"/>
            <a:lumOff val="0"/>
            <a:alpha val="100000"/>
          </a:schemeClr>
        </a:lnRef>
        <a:fillRef idx="1">
          <a:schemeClr val="lt1">
            <a:alpha val="90000"/>
          </a:schemeClr>
        </a:fillRef>
        <a:effectRef idx="0">
          <a:scrgbClr r="0" g="0" b="0"/>
        </a:effectRef>
        <a:fontRef idx="minor"/>
      </dsp:style>
      <dsp:txBody>
        <a:bodyPr lIns="677888" tIns="520700" rIns="677888" bIns="177800" anchor="t"/>
        <a:lstStyle>
          <a:lvl1pPr algn="l">
            <a:defRPr sz="2500"/>
          </a:lvl1pPr>
          <a:lvl2pPr marL="228600" indent="-228600" algn="l">
            <a:defRPr sz="2500"/>
          </a:lvl2pPr>
          <a:lvl3pPr marL="457200" indent="-228600" algn="l">
            <a:defRPr sz="2500"/>
          </a:lvl3pPr>
          <a:lvl4pPr marL="685800" indent="-228600" algn="l">
            <a:defRPr sz="2500"/>
          </a:lvl4pPr>
          <a:lvl5pPr marL="914400" indent="-228600" algn="l">
            <a:defRPr sz="2500"/>
          </a:lvl5pPr>
          <a:lvl6pPr marL="1143000" indent="-228600" algn="l">
            <a:defRPr sz="2500"/>
          </a:lvl6pPr>
          <a:lvl7pPr marL="1371600" indent="-228600" algn="l">
            <a:defRPr sz="2500"/>
          </a:lvl7pPr>
          <a:lvl8pPr marL="1600200" indent="-228600" algn="l">
            <a:defRPr sz="2500"/>
          </a:lvl8pPr>
          <a:lvl9pPr marL="1828800" indent="-228600" algn="l">
            <a:defRPr sz="2500"/>
          </a:lvl9pPr>
        </a:lstStyle>
        <a:p>
          <a:endParaRPr>
            <a:solidFill>
              <a:schemeClr val="dk1"/>
            </a:solidFill>
          </a:endParaRPr>
        </a:p>
      </dsp:txBody>
      <dsp:txXfrm>
        <a:off x="0" y="520802"/>
        <a:ext cx="8734425" cy="630000"/>
      </dsp:txXfrm>
    </dsp:sp>
    <dsp:sp modelId="{2968AA41-C1D3-4EDF-9DB3-378F66B2FD39}">
      <dsp:nvSpPr>
        <dsp:cNvPr id="4" name="圆角矩形 3"/>
        <dsp:cNvSpPr/>
      </dsp:nvSpPr>
      <dsp:spPr bwMode="white">
        <a:xfrm>
          <a:off x="436721" y="151802"/>
          <a:ext cx="6114098" cy="738000"/>
        </a:xfrm>
        <a:prstGeom prst="roundRect">
          <a:avLst/>
        </a:prstGeom>
      </dsp:spPr>
      <dsp:style>
        <a:lnRef idx="2">
          <a:schemeClr val="lt1"/>
        </a:lnRef>
        <a:fillRef idx="1">
          <a:schemeClr val="accent4">
            <a:hueOff val="0"/>
            <a:satOff val="0"/>
            <a:lumOff val="0"/>
            <a:alpha val="100000"/>
          </a:schemeClr>
        </a:fillRef>
        <a:effectRef idx="0">
          <a:scrgbClr r="0" g="0" b="0"/>
        </a:effectRef>
        <a:fontRef idx="minor">
          <a:schemeClr val="lt1"/>
        </a:fontRef>
      </dsp:style>
      <dsp:txBody>
        <a:bodyPr vert="horz" wrap="square" lIns="231098" tIns="0" rIns="231098" bIns="0" anchor="ctr"/>
        <a:lstStyle>
          <a:lvl1pPr algn="l">
            <a:defRPr sz="2500"/>
          </a:lvl1pPr>
          <a:lvl2pPr marL="171450" indent="-171450" algn="l">
            <a:defRPr sz="1900"/>
          </a:lvl2pPr>
          <a:lvl3pPr marL="342900" indent="-171450" algn="l">
            <a:defRPr sz="1900"/>
          </a:lvl3pPr>
          <a:lvl4pPr marL="514350" indent="-171450" algn="l">
            <a:defRPr sz="1900"/>
          </a:lvl4pPr>
          <a:lvl5pPr marL="685800" indent="-171450" algn="l">
            <a:defRPr sz="1900"/>
          </a:lvl5pPr>
          <a:lvl6pPr marL="857250" indent="-171450" algn="l">
            <a:defRPr sz="1900"/>
          </a:lvl6pPr>
          <a:lvl7pPr marL="1028700" indent="-171450" algn="l">
            <a:defRPr sz="1900"/>
          </a:lvl7pPr>
          <a:lvl8pPr marL="1200150" indent="-171450" algn="l">
            <a:defRPr sz="1900"/>
          </a:lvl8pPr>
          <a:lvl9pPr marL="1371600" indent="-171450" algn="l">
            <a:defRPr sz="1900"/>
          </a:lvl9pPr>
        </a:lstStyle>
        <a:p>
          <a:pPr lvl="0">
            <a:lnSpc>
              <a:spcPct val="100000"/>
            </a:lnSpc>
            <a:spcBef>
              <a:spcPct val="0"/>
            </a:spcBef>
            <a:spcAft>
              <a:spcPct val="35000"/>
            </a:spcAft>
          </a:pPr>
          <a:r>
            <a:rPr lang="zh-CN" altLang="en-US"/>
            <a:t>第一节 幼儿园环境概述</a:t>
          </a:r>
          <a:endParaRPr lang="zh-CN" altLang="en-US"/>
        </a:p>
      </dsp:txBody>
      <dsp:txXfrm>
        <a:off x="436721" y="151802"/>
        <a:ext cx="6114098" cy="738000"/>
      </dsp:txXfrm>
    </dsp:sp>
    <dsp:sp modelId="{6B4B0D2A-F76A-4881-A678-1599A9C1764F}">
      <dsp:nvSpPr>
        <dsp:cNvPr id="8" name="矩形 7"/>
        <dsp:cNvSpPr/>
      </dsp:nvSpPr>
      <dsp:spPr bwMode="white">
        <a:xfrm>
          <a:off x="0" y="1654803"/>
          <a:ext cx="8734425" cy="630000"/>
        </a:xfrm>
        <a:prstGeom prst="rect">
          <a:avLst/>
        </a:prstGeom>
      </dsp:spPr>
      <dsp:style>
        <a:lnRef idx="2">
          <a:schemeClr val="accent4">
            <a:hueOff val="5190000"/>
            <a:satOff val="-23921"/>
            <a:lumOff val="784"/>
            <a:alpha val="100000"/>
          </a:schemeClr>
        </a:lnRef>
        <a:fillRef idx="1">
          <a:schemeClr val="lt1">
            <a:alpha val="90000"/>
          </a:schemeClr>
        </a:fillRef>
        <a:effectRef idx="0">
          <a:scrgbClr r="0" g="0" b="0"/>
        </a:effectRef>
        <a:fontRef idx="minor"/>
      </dsp:style>
      <dsp:txBody>
        <a:bodyPr lIns="677888" tIns="520700" rIns="677888" bIns="177800" anchor="t"/>
        <a:lstStyle>
          <a:lvl1pPr algn="l">
            <a:defRPr sz="2500"/>
          </a:lvl1pPr>
          <a:lvl2pPr marL="228600" indent="-228600" algn="l">
            <a:defRPr sz="2500"/>
          </a:lvl2pPr>
          <a:lvl3pPr marL="457200" indent="-228600" algn="l">
            <a:defRPr sz="2500"/>
          </a:lvl3pPr>
          <a:lvl4pPr marL="685800" indent="-228600" algn="l">
            <a:defRPr sz="2500"/>
          </a:lvl4pPr>
          <a:lvl5pPr marL="914400" indent="-228600" algn="l">
            <a:defRPr sz="2500"/>
          </a:lvl5pPr>
          <a:lvl6pPr marL="1143000" indent="-228600" algn="l">
            <a:defRPr sz="2500"/>
          </a:lvl6pPr>
          <a:lvl7pPr marL="1371600" indent="-228600" algn="l">
            <a:defRPr sz="2500"/>
          </a:lvl7pPr>
          <a:lvl8pPr marL="1600200" indent="-228600" algn="l">
            <a:defRPr sz="2500"/>
          </a:lvl8pPr>
          <a:lvl9pPr marL="1828800" indent="-228600" algn="l">
            <a:defRPr sz="2500"/>
          </a:lvl9pPr>
        </a:lstStyle>
        <a:p>
          <a:endParaRPr>
            <a:solidFill>
              <a:schemeClr val="dk1"/>
            </a:solidFill>
          </a:endParaRPr>
        </a:p>
      </dsp:txBody>
      <dsp:txXfrm>
        <a:off x="0" y="1654803"/>
        <a:ext cx="8734425" cy="630000"/>
      </dsp:txXfrm>
    </dsp:sp>
    <dsp:sp modelId="{48FABA9F-C289-434B-8864-E8FC1B5C2F60}">
      <dsp:nvSpPr>
        <dsp:cNvPr id="7" name="圆角矩形 6"/>
        <dsp:cNvSpPr/>
      </dsp:nvSpPr>
      <dsp:spPr bwMode="white">
        <a:xfrm>
          <a:off x="436721" y="1285803"/>
          <a:ext cx="6114098" cy="738000"/>
        </a:xfrm>
        <a:prstGeom prst="roundRect">
          <a:avLst/>
        </a:prstGeom>
      </dsp:spPr>
      <dsp:style>
        <a:lnRef idx="2">
          <a:schemeClr val="lt1"/>
        </a:lnRef>
        <a:fillRef idx="1">
          <a:schemeClr val="accent4">
            <a:hueOff val="5190000"/>
            <a:satOff val="-23921"/>
            <a:lumOff val="784"/>
            <a:alpha val="100000"/>
          </a:schemeClr>
        </a:fillRef>
        <a:effectRef idx="0">
          <a:scrgbClr r="0" g="0" b="0"/>
        </a:effectRef>
        <a:fontRef idx="minor">
          <a:schemeClr val="lt1"/>
        </a:fontRef>
      </dsp:style>
      <dsp:txBody>
        <a:bodyPr vert="horz" wrap="square" lIns="231098" tIns="0" rIns="231098" bIns="0" anchor="ctr"/>
        <a:lstStyle>
          <a:lvl1pPr algn="l">
            <a:defRPr sz="2500"/>
          </a:lvl1pPr>
          <a:lvl2pPr marL="171450" indent="-171450" algn="l">
            <a:defRPr sz="1900"/>
          </a:lvl2pPr>
          <a:lvl3pPr marL="342900" indent="-171450" algn="l">
            <a:defRPr sz="1900"/>
          </a:lvl3pPr>
          <a:lvl4pPr marL="514350" indent="-171450" algn="l">
            <a:defRPr sz="1900"/>
          </a:lvl4pPr>
          <a:lvl5pPr marL="685800" indent="-171450" algn="l">
            <a:defRPr sz="1900"/>
          </a:lvl5pPr>
          <a:lvl6pPr marL="857250" indent="-171450" algn="l">
            <a:defRPr sz="1900"/>
          </a:lvl6pPr>
          <a:lvl7pPr marL="1028700" indent="-171450" algn="l">
            <a:defRPr sz="1900"/>
          </a:lvl7pPr>
          <a:lvl8pPr marL="1200150" indent="-171450" algn="l">
            <a:defRPr sz="1900"/>
          </a:lvl8pPr>
          <a:lvl9pPr marL="1371600" indent="-171450" algn="l">
            <a:defRPr sz="1900"/>
          </a:lvl9pPr>
        </a:lstStyle>
        <a:p>
          <a:pPr lvl="0">
            <a:lnSpc>
              <a:spcPct val="100000"/>
            </a:lnSpc>
            <a:spcBef>
              <a:spcPct val="0"/>
            </a:spcBef>
            <a:spcAft>
              <a:spcPct val="35000"/>
            </a:spcAft>
          </a:pPr>
          <a:r>
            <a:rPr lang="zh-CN" altLang="en-US"/>
            <a:t>第二节 幼儿园环境创设的原则</a:t>
          </a:r>
          <a:endParaRPr lang="zh-CN" altLang="en-US"/>
        </a:p>
      </dsp:txBody>
      <dsp:txXfrm>
        <a:off x="436721" y="1285803"/>
        <a:ext cx="6114098" cy="738000"/>
      </dsp:txXfrm>
    </dsp:sp>
    <dsp:sp modelId="{F2D507D6-5CB7-4C81-896F-18FAF0126329}">
      <dsp:nvSpPr>
        <dsp:cNvPr id="11" name="矩形 10"/>
        <dsp:cNvSpPr/>
      </dsp:nvSpPr>
      <dsp:spPr bwMode="white">
        <a:xfrm>
          <a:off x="0" y="2788803"/>
          <a:ext cx="8734425" cy="630000"/>
        </a:xfrm>
        <a:prstGeom prst="rect">
          <a:avLst/>
        </a:prstGeom>
      </dsp:spPr>
      <dsp:style>
        <a:lnRef idx="2">
          <a:schemeClr val="accent4">
            <a:hueOff val="10380000"/>
            <a:satOff val="-47842"/>
            <a:lumOff val="1569"/>
            <a:alpha val="100000"/>
          </a:schemeClr>
        </a:lnRef>
        <a:fillRef idx="1">
          <a:schemeClr val="lt1">
            <a:alpha val="90000"/>
          </a:schemeClr>
        </a:fillRef>
        <a:effectRef idx="0">
          <a:scrgbClr r="0" g="0" b="0"/>
        </a:effectRef>
        <a:fontRef idx="minor"/>
      </dsp:style>
      <dsp:txBody>
        <a:bodyPr lIns="677888" tIns="520700" rIns="677888" bIns="177800" anchor="t"/>
        <a:lstStyle>
          <a:lvl1pPr algn="l">
            <a:defRPr sz="2500"/>
          </a:lvl1pPr>
          <a:lvl2pPr marL="228600" indent="-228600" algn="l">
            <a:defRPr sz="2500"/>
          </a:lvl2pPr>
          <a:lvl3pPr marL="457200" indent="-228600" algn="l">
            <a:defRPr sz="2500"/>
          </a:lvl3pPr>
          <a:lvl4pPr marL="685800" indent="-228600" algn="l">
            <a:defRPr sz="2500"/>
          </a:lvl4pPr>
          <a:lvl5pPr marL="914400" indent="-228600" algn="l">
            <a:defRPr sz="2500"/>
          </a:lvl5pPr>
          <a:lvl6pPr marL="1143000" indent="-228600" algn="l">
            <a:defRPr sz="2500"/>
          </a:lvl6pPr>
          <a:lvl7pPr marL="1371600" indent="-228600" algn="l">
            <a:defRPr sz="2500"/>
          </a:lvl7pPr>
          <a:lvl8pPr marL="1600200" indent="-228600" algn="l">
            <a:defRPr sz="2500"/>
          </a:lvl8pPr>
          <a:lvl9pPr marL="1828800" indent="-228600" algn="l">
            <a:defRPr sz="2500"/>
          </a:lvl9pPr>
        </a:lstStyle>
        <a:p>
          <a:endParaRPr>
            <a:solidFill>
              <a:schemeClr val="dk1"/>
            </a:solidFill>
          </a:endParaRPr>
        </a:p>
      </dsp:txBody>
      <dsp:txXfrm>
        <a:off x="0" y="2788803"/>
        <a:ext cx="8734425" cy="630000"/>
      </dsp:txXfrm>
    </dsp:sp>
    <dsp:sp modelId="{E2F3FA2F-E1C7-4C05-8B05-C32B42A9A930}">
      <dsp:nvSpPr>
        <dsp:cNvPr id="10" name="圆角矩形 9"/>
        <dsp:cNvSpPr/>
      </dsp:nvSpPr>
      <dsp:spPr bwMode="white">
        <a:xfrm>
          <a:off x="436721" y="2419803"/>
          <a:ext cx="6114098" cy="738000"/>
        </a:xfrm>
        <a:prstGeom prst="roundRect">
          <a:avLst/>
        </a:prstGeom>
      </dsp:spPr>
      <dsp:style>
        <a:lnRef idx="2">
          <a:schemeClr val="lt1"/>
        </a:lnRef>
        <a:fillRef idx="1">
          <a:schemeClr val="accent4">
            <a:hueOff val="10380000"/>
            <a:satOff val="-47842"/>
            <a:lumOff val="1569"/>
            <a:alpha val="100000"/>
          </a:schemeClr>
        </a:fillRef>
        <a:effectRef idx="0">
          <a:scrgbClr r="0" g="0" b="0"/>
        </a:effectRef>
        <a:fontRef idx="minor">
          <a:schemeClr val="lt1"/>
        </a:fontRef>
      </dsp:style>
      <dsp:txBody>
        <a:bodyPr vert="horz" wrap="square" lIns="231098" tIns="0" rIns="231098" bIns="0" anchor="ctr"/>
        <a:lstStyle>
          <a:lvl1pPr algn="l">
            <a:defRPr sz="2500"/>
          </a:lvl1pPr>
          <a:lvl2pPr marL="171450" indent="-171450" algn="l">
            <a:defRPr sz="1900"/>
          </a:lvl2pPr>
          <a:lvl3pPr marL="342900" indent="-171450" algn="l">
            <a:defRPr sz="1900"/>
          </a:lvl3pPr>
          <a:lvl4pPr marL="514350" indent="-171450" algn="l">
            <a:defRPr sz="1900"/>
          </a:lvl4pPr>
          <a:lvl5pPr marL="685800" indent="-171450" algn="l">
            <a:defRPr sz="1900"/>
          </a:lvl5pPr>
          <a:lvl6pPr marL="857250" indent="-171450" algn="l">
            <a:defRPr sz="1900"/>
          </a:lvl6pPr>
          <a:lvl7pPr marL="1028700" indent="-171450" algn="l">
            <a:defRPr sz="1900"/>
          </a:lvl7pPr>
          <a:lvl8pPr marL="1200150" indent="-171450" algn="l">
            <a:defRPr sz="1900"/>
          </a:lvl8pPr>
          <a:lvl9pPr marL="1371600" indent="-171450" algn="l">
            <a:defRPr sz="1900"/>
          </a:lvl9pPr>
        </a:lstStyle>
        <a:p>
          <a:pPr lvl="0">
            <a:lnSpc>
              <a:spcPct val="100000"/>
            </a:lnSpc>
            <a:spcBef>
              <a:spcPct val="0"/>
            </a:spcBef>
            <a:spcAft>
              <a:spcPct val="35000"/>
            </a:spcAft>
          </a:pPr>
          <a:r>
            <a:rPr lang="zh-CN" altLang="en-US"/>
            <a:t>第三节 教师在幼儿园环境创设中的作用</a:t>
          </a:r>
          <a:endParaRPr lang="zh-CN" altLang="en-US"/>
        </a:p>
      </dsp:txBody>
      <dsp:txXfrm>
        <a:off x="436721" y="2419803"/>
        <a:ext cx="6114098" cy="738000"/>
      </dsp:txXfrm>
    </dsp:sp>
    <dsp:sp modelId="{0797CEA2-9F9D-4159-A8DC-2F0D60611F3B}">
      <dsp:nvSpPr>
        <dsp:cNvPr id="3" name="矩形 2" hidden="1"/>
        <dsp:cNvSpPr/>
      </dsp:nvSpPr>
      <dsp:spPr>
        <a:xfrm>
          <a:off x="0" y="151802"/>
          <a:ext cx="436721" cy="738000"/>
        </a:xfrm>
        <a:prstGeom prst="rect">
          <a:avLst/>
        </a:prstGeom>
      </dsp:spPr>
      <dsp:txXfrm>
        <a:off x="0" y="151802"/>
        <a:ext cx="436721" cy="738000"/>
      </dsp:txXfrm>
    </dsp:sp>
    <dsp:sp modelId="{3559B5A5-3E91-49F5-A868-297DBB575668}">
      <dsp:nvSpPr>
        <dsp:cNvPr id="6" name="矩形 5" hidden="1"/>
        <dsp:cNvSpPr/>
      </dsp:nvSpPr>
      <dsp:spPr>
        <a:xfrm>
          <a:off x="0" y="1285803"/>
          <a:ext cx="436721" cy="738000"/>
        </a:xfrm>
        <a:prstGeom prst="rect">
          <a:avLst/>
        </a:prstGeom>
      </dsp:spPr>
      <dsp:txXfrm>
        <a:off x="0" y="1285803"/>
        <a:ext cx="436721" cy="738000"/>
      </dsp:txXfrm>
    </dsp:sp>
    <dsp:sp modelId="{06AA40BB-9886-4B46-8ECB-F4B42996D2E4}">
      <dsp:nvSpPr>
        <dsp:cNvPr id="9" name="矩形 8" hidden="1"/>
        <dsp:cNvSpPr/>
      </dsp:nvSpPr>
      <dsp:spPr>
        <a:xfrm>
          <a:off x="0" y="2419803"/>
          <a:ext cx="436721" cy="738000"/>
        </a:xfrm>
        <a:prstGeom prst="rect">
          <a:avLst/>
        </a:prstGeom>
      </dsp:spPr>
      <dsp:txXfrm>
        <a:off x="0" y="2419803"/>
        <a:ext cx="436721" cy="738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0" name=""/>
      <dsp:cNvGrpSpPr/>
    </dsp:nvGrpSpPr>
    <dsp:grpSpPr>
      <a:xfrm>
        <a:off x="0" y="0"/>
        <a:ext cx="4032448" cy="648072"/>
        <a:chOff x="0" y="0"/>
        <a:chExt cx="0" cy="0"/>
      </a:xfrm>
    </dsp:grpSpPr>
    <dsp:sp>
      <dsp:nvSpPr>
        <dsp:cNvPr id="1" name="圆角矩形 0"/>
        <dsp:cNvSpPr/>
      </dsp:nvSpPr>
      <dsp:spPr>
        <a:xfrm>
          <a:off x="0" y="0"/>
          <a:ext cx="4032447" cy="647841"/>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zh-CN" altLang="en-US" sz="3200" b="1" kern="1200" dirty="0" smtClean="0">
              <a:solidFill>
                <a:schemeClr val="tx1"/>
              </a:solidFill>
              <a:latin typeface="宋体" pitchFamily="2" charset="-122"/>
              <a:ea typeface="宋体" pitchFamily="2" charset="-122"/>
            </a:rPr>
            <a:t>一、教育的一般原则</a:t>
          </a:r>
          <a:endParaRPr lang="zh-CN" altLang="en-US" sz="3200" b="1" kern="1200" dirty="0">
            <a:solidFill>
              <a:schemeClr val="tx1"/>
            </a:solidFill>
            <a:latin typeface="宋体" pitchFamily="2" charset="-122"/>
            <a:ea typeface="宋体" pitchFamily="2" charset="-122"/>
          </a:endParaRPr>
        </a:p>
      </dsp:txBody>
      <dsp:txXfrm>
        <a:off x="0" y="0"/>
        <a:ext cx="4032447" cy="64784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ormAutofit/>
          </a:bodyPr>
          <a:lstStyle>
            <a:lvl1pPr algn="l">
              <a:defRPr sz="5400"/>
            </a:lvl1pPr>
          </a:lstStyle>
          <a:p>
            <a:r>
              <a:t>Click to edit Master title style</a:t>
            </a: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583E9EFC-E4FE-4FC0-B3F2-A3679AB8506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52D1D05C-6D10-4E80-9127-F87D95EE3F95}" type="slidenum">
              <a:rPr/>
            </a:fld>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ormAutofit/>
          </a:bodyPr>
          <a:lstStyle>
            <a:lvl1pPr>
              <a:defRPr sz="4400"/>
            </a:lvl1pPr>
          </a:lstStyle>
          <a:p>
            <a:r>
              <a:t>Click to edit Master title style</a:t>
            </a: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065212" y="1825625"/>
            <a:ext cx="4954588"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825625"/>
            <a:ext cx="4951414"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3"/>
          <p:cNvSpPr>
            <a:spLocks noGrp="1"/>
          </p:cNvSpPr>
          <p:nvPr>
            <p:ph type="dt" sz="half" idx="10"/>
          </p:nvPr>
        </p:nvSpPr>
        <p:spPr/>
        <p:txBody>
          <a:bodyPr/>
          <a:lstStyle>
            <a:lvl1pPr>
              <a:defRPr/>
            </a:lvl1pPr>
          </a:lstStyle>
          <a:p>
            <a:pPr>
              <a:defRPr/>
            </a:pPr>
            <a:fld id="{1D6C98BE-7255-4E76-ADE9-02EC4A652765}"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25A4AEA7-C07B-4E27-8ACC-1B0DC5F4B248}" type="slidenum">
              <a:rPr/>
            </a:fld>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069848"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3"/>
          <p:cNvSpPr>
            <a:spLocks noGrp="1"/>
          </p:cNvSpPr>
          <p:nvPr>
            <p:ph type="dt" sz="half" idx="10"/>
          </p:nvPr>
        </p:nvSpPr>
        <p:spPr/>
        <p:txBody>
          <a:bodyPr/>
          <a:lstStyle>
            <a:lvl1pPr>
              <a:defRPr/>
            </a:lvl1pPr>
          </a:lstStyle>
          <a:p>
            <a:pPr>
              <a:defRPr/>
            </a:pPr>
            <a:fld id="{2494F63C-9AA3-400E-B2C1-A7B4F6D99CF0}" type="datetimeFigureOut">
              <a:rPr lang="en-US"/>
            </a:fld>
            <a:endParaRPr lang="en-US"/>
          </a:p>
        </p:txBody>
      </p:sp>
      <p:sp>
        <p:nvSpPr>
          <p:cNvPr id="8" name="Footer Placeholder 4"/>
          <p:cNvSpPr>
            <a:spLocks noGrp="1"/>
          </p:cNvSpPr>
          <p:nvPr>
            <p:ph type="ftr" sz="quarter" idx="11"/>
          </p:nvPr>
        </p:nvSpPr>
        <p:spPr/>
        <p:txBody>
          <a:bodyPr/>
          <a:lstStyle>
            <a:lvl1pPr>
              <a:defRPr/>
            </a:lvl1pPr>
          </a:lstStyle>
          <a:p>
            <a:pPr>
              <a:defRPr/>
            </a:pPr>
          </a:p>
        </p:txBody>
      </p:sp>
      <p:sp>
        <p:nvSpPr>
          <p:cNvPr id="9" name="Slide Number Placeholder 5"/>
          <p:cNvSpPr>
            <a:spLocks noGrp="1"/>
          </p:cNvSpPr>
          <p:nvPr>
            <p:ph type="sldNum" sz="quarter" idx="12"/>
          </p:nvPr>
        </p:nvSpPr>
        <p:spPr/>
        <p:txBody>
          <a:bodyPr/>
          <a:lstStyle>
            <a:lvl1pPr>
              <a:defRPr/>
            </a:lvl1pPr>
          </a:lstStyle>
          <a:p>
            <a:pPr>
              <a:defRPr/>
            </a:pPr>
            <a:fld id="{E6F22CD6-3017-4AE4-ACCD-0A4307647817}" type="slidenum">
              <a:rPr/>
            </a:fld>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3"/>
          <p:cNvSpPr>
            <a:spLocks noGrp="1"/>
          </p:cNvSpPr>
          <p:nvPr>
            <p:ph type="dt" sz="half" idx="10"/>
          </p:nvPr>
        </p:nvSpPr>
        <p:spPr/>
        <p:txBody>
          <a:bodyPr/>
          <a:lstStyle>
            <a:lvl1pPr>
              <a:defRPr/>
            </a:lvl1pPr>
          </a:lstStyle>
          <a:p>
            <a:pPr>
              <a:defRPr/>
            </a:pPr>
            <a:fld id="{C9046993-0F17-4BAB-B935-2A441F49EEFD}" type="datetimeFigureOut">
              <a:rPr lang="en-US"/>
            </a:fld>
            <a:endParaRPr lang="en-US"/>
          </a:p>
        </p:txBody>
      </p:sp>
      <p:sp>
        <p:nvSpPr>
          <p:cNvPr id="4" name="Footer Placeholder 4"/>
          <p:cNvSpPr>
            <a:spLocks noGrp="1"/>
          </p:cNvSpPr>
          <p:nvPr>
            <p:ph type="ftr" sz="quarter" idx="11"/>
          </p:nvPr>
        </p:nvSpPr>
        <p:spPr/>
        <p:txBody>
          <a:bodyPr/>
          <a:lstStyle>
            <a:lvl1pPr>
              <a:defRPr/>
            </a:lvl1pPr>
          </a:lstStyle>
          <a:p>
            <a:pPr>
              <a:defRPr/>
            </a:pPr>
          </a:p>
        </p:txBody>
      </p:sp>
      <p:sp>
        <p:nvSpPr>
          <p:cNvPr id="5" name="Slide Number Placeholder 5"/>
          <p:cNvSpPr>
            <a:spLocks noGrp="1"/>
          </p:cNvSpPr>
          <p:nvPr>
            <p:ph type="sldNum" sz="quarter" idx="12"/>
          </p:nvPr>
        </p:nvSpPr>
        <p:spPr/>
        <p:txBody>
          <a:bodyPr/>
          <a:lstStyle>
            <a:lvl1pPr>
              <a:defRPr/>
            </a:lvl1pPr>
          </a:lstStyle>
          <a:p>
            <a:pPr>
              <a:defRPr/>
            </a:pPr>
            <a:fld id="{FCA438F5-348F-4D92-8EAE-A9528FF766D0}" type="slidenum">
              <a:rPr/>
            </a:fld>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30009A-70A6-4C16-A6E1-C33ADC1D65F4}" type="datetimeFigureOut">
              <a:rPr lang="en-US"/>
            </a:fld>
            <a:endParaRPr lang="en-US"/>
          </a:p>
        </p:txBody>
      </p:sp>
      <p:sp>
        <p:nvSpPr>
          <p:cNvPr id="3" name="Footer Placeholder 4"/>
          <p:cNvSpPr>
            <a:spLocks noGrp="1"/>
          </p:cNvSpPr>
          <p:nvPr>
            <p:ph type="ftr" sz="quarter" idx="11"/>
          </p:nvPr>
        </p:nvSpPr>
        <p:spPr/>
        <p:txBody>
          <a:bodyPr/>
          <a:lstStyle>
            <a:lvl1pPr>
              <a:defRPr/>
            </a:lvl1pPr>
          </a:lstStyle>
          <a:p>
            <a:pPr>
              <a:defRPr/>
            </a:pPr>
          </a:p>
        </p:txBody>
      </p:sp>
      <p:sp>
        <p:nvSpPr>
          <p:cNvPr id="4" name="Slide Number Placeholder 5"/>
          <p:cNvSpPr>
            <a:spLocks noGrp="1"/>
          </p:cNvSpPr>
          <p:nvPr>
            <p:ph type="sldNum" sz="quarter" idx="12"/>
          </p:nvPr>
        </p:nvSpPr>
        <p:spPr/>
        <p:txBody>
          <a:bodyPr/>
          <a:lstStyle>
            <a:lvl1pPr>
              <a:defRPr/>
            </a:lvl1pPr>
          </a:lstStyle>
          <a:p>
            <a:pPr>
              <a:defRPr/>
            </a:pPr>
            <a:fld id="{45D29091-E882-40A6-A60A-DD664E872624}" type="slidenum">
              <a:rPr/>
            </a:fld>
            <a:endParaRP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grpSp>
        <p:nvGrpSpPr>
          <p:cNvPr id="6" name="Group 8"/>
          <p:cNvGrpSpPr/>
          <p:nvPr/>
        </p:nvGrpSpPr>
        <p:grpSpPr>
          <a:xfrm>
            <a:off x="574431" y="724619"/>
            <a:ext cx="5318979" cy="3795623"/>
            <a:chOff x="895350" y="3313113"/>
            <a:chExt cx="3613151" cy="2790825"/>
          </a:xfrm>
          <a:solidFill>
            <a:schemeClr val="tx1">
              <a:lumMod val="50000"/>
            </a:schemeClr>
          </a:solidFill>
        </p:grpSpPr>
        <p:sp>
          <p:nvSpPr>
            <p:cNvPr id="7"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8"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9"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0"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1"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2"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3"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4"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5"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6"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7"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8"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grpSp>
        <p:nvGrpSpPr>
          <p:cNvPr id="19" name="Group 21"/>
          <p:cNvGrpSpPr/>
          <p:nvPr/>
        </p:nvGrpSpPr>
        <p:grpSpPr>
          <a:xfrm>
            <a:off x="6285120" y="724619"/>
            <a:ext cx="5318979" cy="3795623"/>
            <a:chOff x="895350" y="3313113"/>
            <a:chExt cx="3613151" cy="2790825"/>
          </a:xfrm>
          <a:solidFill>
            <a:schemeClr val="tx1">
              <a:lumMod val="50000"/>
            </a:schemeClr>
          </a:solidFill>
        </p:grpSpPr>
        <p:sp>
          <p:nvSpPr>
            <p:cNvPr id="20"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1"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2"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3"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32" name="Date Placeholder 5"/>
          <p:cNvSpPr>
            <a:spLocks noGrp="1"/>
          </p:cNvSpPr>
          <p:nvPr>
            <p:ph type="dt" sz="half" idx="20"/>
          </p:nvPr>
        </p:nvSpPr>
        <p:spPr/>
        <p:txBody>
          <a:bodyPr/>
          <a:lstStyle>
            <a:lvl1pPr>
              <a:defRPr/>
            </a:lvl1pPr>
          </a:lstStyle>
          <a:p>
            <a:pPr>
              <a:defRPr/>
            </a:pPr>
            <a:fld id="{6CC9DDEF-DD23-4C1D-8BA6-54C666CA3739}" type="datetimeFigureOut">
              <a:rPr lang="en-US"/>
            </a:fld>
            <a:endParaRPr lang="en-US"/>
          </a:p>
        </p:txBody>
      </p:sp>
      <p:sp>
        <p:nvSpPr>
          <p:cNvPr id="33" name="Footer Placeholder 6"/>
          <p:cNvSpPr>
            <a:spLocks noGrp="1"/>
          </p:cNvSpPr>
          <p:nvPr>
            <p:ph type="ftr" sz="quarter" idx="21"/>
          </p:nvPr>
        </p:nvSpPr>
        <p:spPr/>
        <p:txBody>
          <a:bodyPr/>
          <a:lstStyle>
            <a:lvl1pPr>
              <a:defRPr/>
            </a:lvl1pPr>
          </a:lstStyle>
          <a:p>
            <a:pPr>
              <a:defRPr/>
            </a:pPr>
          </a:p>
        </p:txBody>
      </p:sp>
      <p:sp>
        <p:nvSpPr>
          <p:cNvPr id="34" name="Slide Number Placeholder 7"/>
          <p:cNvSpPr>
            <a:spLocks noGrp="1"/>
          </p:cNvSpPr>
          <p:nvPr>
            <p:ph type="sldNum" sz="quarter" idx="22"/>
          </p:nvPr>
        </p:nvSpPr>
        <p:spPr/>
        <p:txBody>
          <a:bodyPr/>
          <a:lstStyle>
            <a:lvl1pPr>
              <a:defRPr/>
            </a:lvl1pPr>
          </a:lstStyle>
          <a:p>
            <a:pPr>
              <a:defRPr/>
            </a:pPr>
            <a:fld id="{A710F70C-954E-4A1C-93F5-03064873B1B9}" type="slidenum">
              <a:rPr/>
            </a:fld>
            <a:endParaRPr/>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ormAutofit/>
          </a:bodyPr>
          <a:lstStyle>
            <a:lvl1pPr>
              <a:defRPr sz="3600"/>
            </a:lvl1pPr>
          </a:lstStyle>
          <a:p>
            <a:r>
              <a:t>Click to edit Master title style</a:t>
            </a: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3"/>
          <p:cNvSpPr>
            <a:spLocks noGrp="1"/>
          </p:cNvSpPr>
          <p:nvPr>
            <p:ph type="dt" sz="half" idx="10"/>
          </p:nvPr>
        </p:nvSpPr>
        <p:spPr/>
        <p:txBody>
          <a:bodyPr/>
          <a:lstStyle>
            <a:lvl1pPr>
              <a:defRPr/>
            </a:lvl1pPr>
          </a:lstStyle>
          <a:p>
            <a:pPr>
              <a:defRPr/>
            </a:pPr>
            <a:fld id="{654A540E-5FA1-4826-9EA7-5A64920FFFB4}"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CADEEC52-9562-47FE-910A-C8225E6A15AB}" type="slidenum">
              <a:rPr/>
            </a:fld>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7"/>
          <p:cNvGrpSpPr/>
          <p:nvPr/>
        </p:nvGrpSpPr>
        <p:grpSpPr bwMode="auto">
          <a:xfrm>
            <a:off x="595313" y="781050"/>
            <a:ext cx="6434137" cy="5054600"/>
            <a:chOff x="5162444" y="781398"/>
            <a:chExt cx="6433398" cy="5053665"/>
          </a:xfrm>
        </p:grpSpPr>
        <p:sp>
          <p:nvSpPr>
            <p:cNvPr id="6" name="Freeform 42"/>
            <p:cNvSpPr/>
            <p:nvPr/>
          </p:nvSpPr>
          <p:spPr bwMode="auto">
            <a:xfrm rot="16200000" flipV="1">
              <a:off x="3342718" y="3275693"/>
              <a:ext cx="3828342" cy="17460"/>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7" name="Freeform 43"/>
            <p:cNvSpPr/>
            <p:nvPr/>
          </p:nvSpPr>
          <p:spPr bwMode="auto">
            <a:xfrm rot="16200000" flipV="1">
              <a:off x="9565004" y="3299501"/>
              <a:ext cx="3837865" cy="17461"/>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nvGrpSpPr>
            <p:cNvPr id="8" name="Group 10"/>
            <p:cNvGrpSpPr/>
            <p:nvPr/>
          </p:nvGrpSpPr>
          <p:grpSpPr bwMode="auto">
            <a:xfrm>
              <a:off x="5814829" y="859172"/>
              <a:ext cx="5128624" cy="4880659"/>
              <a:chOff x="7856935" y="859172"/>
              <a:chExt cx="3086477" cy="4880659"/>
            </a:xfrm>
          </p:grpSpPr>
          <p:sp>
            <p:nvSpPr>
              <p:cNvPr id="17" name="Freeform 41"/>
              <p:cNvSpPr/>
              <p:nvPr/>
            </p:nvSpPr>
            <p:spPr bwMode="auto">
              <a:xfrm rot="16200000" flipV="1">
                <a:off x="9392238" y="4188656"/>
                <a:ext cx="15872" cy="3086477"/>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8" name="Freeform 44"/>
              <p:cNvSpPr/>
              <p:nvPr/>
            </p:nvSpPr>
            <p:spPr bwMode="auto">
              <a:xfrm rot="16200000" flipV="1">
                <a:off x="9367556" y="-651448"/>
                <a:ext cx="12698" cy="3033937"/>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9" name="Freeform 45"/>
            <p:cNvSpPr>
              <a:spLocks noEditPoints="1"/>
            </p:cNvSpPr>
            <p:nvPr/>
          </p:nvSpPr>
          <p:spPr bwMode="auto">
            <a:xfrm rot="16200000" flipV="1">
              <a:off x="5185477" y="5323170"/>
              <a:ext cx="477750" cy="523815"/>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0" name="Freeform 46"/>
            <p:cNvSpPr>
              <a:spLocks noEditPoints="1"/>
            </p:cNvSpPr>
            <p:nvPr/>
          </p:nvSpPr>
          <p:spPr bwMode="auto">
            <a:xfrm rot="16200000" flipV="1">
              <a:off x="5197382" y="5323965"/>
              <a:ext cx="477749" cy="512704"/>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1" name="Freeform 47"/>
            <p:cNvSpPr>
              <a:spLocks noEditPoints="1"/>
            </p:cNvSpPr>
            <p:nvPr/>
          </p:nvSpPr>
          <p:spPr bwMode="auto">
            <a:xfrm rot="16200000" flipV="1">
              <a:off x="11077601" y="5321583"/>
              <a:ext cx="507906" cy="51905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2" name="Freeform 48"/>
            <p:cNvSpPr>
              <a:spLocks noEditPoints="1"/>
            </p:cNvSpPr>
            <p:nvPr/>
          </p:nvSpPr>
          <p:spPr bwMode="auto">
            <a:xfrm rot="16200000" flipV="1">
              <a:off x="11092679" y="5320789"/>
              <a:ext cx="471401" cy="534926"/>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3" name="Freeform 49"/>
            <p:cNvSpPr>
              <a:spLocks noEditPoints="1"/>
            </p:cNvSpPr>
            <p:nvPr/>
          </p:nvSpPr>
          <p:spPr bwMode="auto">
            <a:xfrm rot="16200000" flipV="1">
              <a:off x="11051408" y="771858"/>
              <a:ext cx="468226" cy="519052"/>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4" name="Freeform 50"/>
            <p:cNvSpPr>
              <a:spLocks noEditPoints="1"/>
            </p:cNvSpPr>
            <p:nvPr/>
          </p:nvSpPr>
          <p:spPr bwMode="auto">
            <a:xfrm rot="16200000" flipV="1">
              <a:off x="11044265" y="786937"/>
              <a:ext cx="468226" cy="488894"/>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5" name="Freeform 51"/>
            <p:cNvSpPr>
              <a:spLocks noEditPoints="1"/>
            </p:cNvSpPr>
            <p:nvPr/>
          </p:nvSpPr>
          <p:spPr bwMode="auto">
            <a:xfrm rot="16200000" flipV="1">
              <a:off x="5232300" y="721066"/>
              <a:ext cx="423785" cy="544449"/>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6" name="Freeform 52"/>
            <p:cNvSpPr>
              <a:spLocks noEditPoints="1"/>
            </p:cNvSpPr>
            <p:nvPr/>
          </p:nvSpPr>
          <p:spPr bwMode="auto">
            <a:xfrm rot="16200000" flipV="1">
              <a:off x="5241825" y="749637"/>
              <a:ext cx="428546" cy="492068"/>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2" name="Title 1"/>
          <p:cNvSpPr>
            <a:spLocks noGrp="1"/>
          </p:cNvSpPr>
          <p:nvPr>
            <p:ph type="title"/>
          </p:nvPr>
        </p:nvSpPr>
        <p:spPr>
          <a:xfrm>
            <a:off x="7492891" y="1330347"/>
            <a:ext cx="3840480" cy="2103120"/>
          </a:xfrm>
        </p:spPr>
        <p:txBody>
          <a:bodyPr>
            <a:normAutofit/>
          </a:bodyPr>
          <a:lstStyle>
            <a:lvl1pPr>
              <a:defRPr sz="3600"/>
            </a:lvl1pPr>
          </a:lstStyle>
          <a:p>
            <a:r>
              <a:t>Click to edit Master title style</a:t>
            </a: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noProof="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19" name="Date Placeholder 4"/>
          <p:cNvSpPr>
            <a:spLocks noGrp="1"/>
          </p:cNvSpPr>
          <p:nvPr>
            <p:ph type="dt" sz="half" idx="10"/>
          </p:nvPr>
        </p:nvSpPr>
        <p:spPr/>
        <p:txBody>
          <a:bodyPr/>
          <a:lstStyle>
            <a:lvl1pPr>
              <a:defRPr/>
            </a:lvl1pPr>
          </a:lstStyle>
          <a:p>
            <a:pPr>
              <a:defRPr/>
            </a:pPr>
            <a:fld id="{8BD5D984-6578-4E00-BF0E-99730700C704}" type="datetimeFigureOut">
              <a:rPr lang="en-US"/>
            </a:fld>
            <a:endParaRPr lang="en-US"/>
          </a:p>
        </p:txBody>
      </p:sp>
      <p:sp>
        <p:nvSpPr>
          <p:cNvPr id="20" name="Footer Placeholder 5"/>
          <p:cNvSpPr>
            <a:spLocks noGrp="1"/>
          </p:cNvSpPr>
          <p:nvPr>
            <p:ph type="ftr" sz="quarter" idx="11"/>
          </p:nvPr>
        </p:nvSpPr>
        <p:spPr/>
        <p:txBody>
          <a:bodyPr/>
          <a:lstStyle>
            <a:lvl1pPr>
              <a:defRPr/>
            </a:lvl1pPr>
          </a:lstStyle>
          <a:p>
            <a:pPr>
              <a:defRPr/>
            </a:pPr>
          </a:p>
        </p:txBody>
      </p:sp>
      <p:sp>
        <p:nvSpPr>
          <p:cNvPr id="21" name="Slide Number Placeholder 6"/>
          <p:cNvSpPr>
            <a:spLocks noGrp="1"/>
          </p:cNvSpPr>
          <p:nvPr>
            <p:ph type="sldNum" sz="quarter" idx="12"/>
          </p:nvPr>
        </p:nvSpPr>
        <p:spPr/>
        <p:txBody>
          <a:bodyPr/>
          <a:lstStyle>
            <a:lvl1pPr>
              <a:defRPr/>
            </a:lvl1pPr>
          </a:lstStyle>
          <a:p>
            <a:pPr>
              <a:defRPr/>
            </a:pPr>
            <a:fld id="{5608703F-D42A-4D50-90FB-924DB4F40A68}" type="slidenum">
              <a:rPr/>
            </a:fld>
            <a:endParaRP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25BE3B49-CF59-4BB6-873F-EA194AB950D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3FD99E8F-7D82-498A-886C-4AEA967F85FA}" type="slidenum">
              <a:rPr/>
            </a:fld>
            <a:endParaRPr/>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t>Click to edit Master title style</a:t>
            </a:r>
          </a:p>
        </p:txBody>
      </p:sp>
      <p:sp>
        <p:nvSpPr>
          <p:cNvPr id="3" name="Vertical Text Placeholder 2"/>
          <p:cNvSpPr>
            <a:spLocks noGrp="1"/>
          </p:cNvSpPr>
          <p:nvPr>
            <p:ph type="body" orient="vert" idx="1"/>
          </p:nvPr>
        </p:nvSpPr>
        <p:spPr>
          <a:xfrm>
            <a:off x="838199" y="304800"/>
            <a:ext cx="8633671" cy="5676900"/>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CD2BC525-E447-4702-8E40-00361EA159D4}"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1C15FA36-2796-4584-90DE-91984E48919D}" type="slidenum">
              <a:rPr/>
            </a:fld>
            <a:endParaRPr/>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image" Target="../media/image4.png"/><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4" Type="http://schemas.openxmlformats.org/officeDocument/2006/relationships/theme" Target="../theme/theme3.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tags" Target="../tags/tag4.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304800"/>
            <a:ext cx="10058400" cy="1219200"/>
          </a:xfrm>
          <a:prstGeom prst="rect">
            <a:avLst/>
          </a:prstGeom>
          <a:noFill/>
          <a:ln w="9525">
            <a:noFill/>
            <a:miter lim="800000"/>
          </a:ln>
        </p:spPr>
        <p:txBody>
          <a:bodyPr vert="horz" wrap="square" lIns="91440" tIns="45720" rIns="91440" bIns="45720" numCol="1" anchor="b" anchorCtr="0" compatLnSpc="1"/>
          <a:lstStyle/>
          <a:p>
            <a:pPr lvl="0"/>
            <a:r>
              <a:rPr lang="zh-CN" altLang="zh-CN" smtClean="0"/>
              <a:t>Click to edit Master title style</a:t>
            </a:r>
            <a:endParaRPr lang="zh-CN" altLang="zh-CN" smtClean="0"/>
          </a:p>
        </p:txBody>
      </p:sp>
      <p:sp>
        <p:nvSpPr>
          <p:cNvPr id="1027" name="Text Placeholder 2"/>
          <p:cNvSpPr>
            <a:spLocks noGrp="1"/>
          </p:cNvSpPr>
          <p:nvPr>
            <p:ph type="body" idx="1"/>
          </p:nvPr>
        </p:nvSpPr>
        <p:spPr bwMode="auto">
          <a:xfrm>
            <a:off x="1065213" y="1752600"/>
            <a:ext cx="10058400" cy="4229100"/>
          </a:xfrm>
          <a:prstGeom prst="rect">
            <a:avLst/>
          </a:prstGeom>
          <a:noFill/>
          <a:ln w="9525">
            <a:noFill/>
            <a:miter lim="800000"/>
          </a:ln>
        </p:spPr>
        <p:txBody>
          <a:bodyPr vert="horz" wrap="square" lIns="91440" tIns="45720" rIns="91440" bIns="45720" numCol="1" anchor="t" anchorCtr="0" compatLnSpc="1"/>
          <a:lstStyle/>
          <a:p>
            <a:pPr lvl="0"/>
            <a:r>
              <a:rPr lang="zh-CN" altLang="zh-CN" smtClean="0"/>
              <a:t>Click to edit Master text styles</a:t>
            </a:r>
            <a:endParaRPr lang="zh-CN" altLang="zh-CN" smtClean="0"/>
          </a:p>
          <a:p>
            <a:pPr lvl="1"/>
            <a:r>
              <a:rPr lang="zh-CN" altLang="zh-CN" smtClean="0"/>
              <a:t>Second level</a:t>
            </a:r>
            <a:endParaRPr lang="zh-CN" altLang="zh-CN" smtClean="0"/>
          </a:p>
          <a:p>
            <a:pPr lvl="2"/>
            <a:r>
              <a:rPr lang="zh-CN" altLang="zh-CN" smtClean="0"/>
              <a:t>Third level</a:t>
            </a:r>
            <a:endParaRPr lang="zh-CN" altLang="zh-CN" smtClean="0"/>
          </a:p>
          <a:p>
            <a:pPr lvl="3"/>
            <a:r>
              <a:rPr lang="zh-CN" altLang="zh-CN" smtClean="0"/>
              <a:t>Fourth level</a:t>
            </a:r>
            <a:endParaRPr lang="zh-CN" altLang="zh-CN" smtClean="0"/>
          </a:p>
          <a:p>
            <a:pPr lvl="4"/>
            <a:r>
              <a:rPr lang="zh-CN" altLang="zh-CN" smtClean="0"/>
              <a:t>Fifth level</a:t>
            </a:r>
            <a:endParaRPr lang="zh-CN" altLang="zh-CN" smtClean="0"/>
          </a:p>
        </p:txBody>
      </p:sp>
      <p:sp>
        <p:nvSpPr>
          <p:cNvPr id="4" name="Date Placeholder 3"/>
          <p:cNvSpPr>
            <a:spLocks noGrp="1"/>
          </p:cNvSpPr>
          <p:nvPr>
            <p:ph type="dt" sz="half" idx="2"/>
          </p:nvPr>
        </p:nvSpPr>
        <p:spPr>
          <a:xfrm>
            <a:off x="8075613" y="6019800"/>
            <a:ext cx="1397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7899265-82B1-4BEA-847D-70A944F889E0}" type="datetimeFigureOut">
              <a:rPr lang="en-US"/>
            </a:fld>
            <a:endParaRPr lang="en-US"/>
          </a:p>
        </p:txBody>
      </p:sp>
      <p:sp>
        <p:nvSpPr>
          <p:cNvPr id="5" name="Footer Placeholder 4"/>
          <p:cNvSpPr>
            <a:spLocks noGrp="1"/>
          </p:cNvSpPr>
          <p:nvPr>
            <p:ph type="ftr" sz="quarter" idx="3"/>
          </p:nvPr>
        </p:nvSpPr>
        <p:spPr>
          <a:xfrm>
            <a:off x="1979613" y="6019800"/>
            <a:ext cx="59436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p>
        </p:txBody>
      </p:sp>
      <p:sp>
        <p:nvSpPr>
          <p:cNvPr id="6" name="Slide Number Placeholder 5"/>
          <p:cNvSpPr>
            <a:spLocks noGrp="1"/>
          </p:cNvSpPr>
          <p:nvPr>
            <p:ph type="sldNum" sz="quarter" idx="4"/>
          </p:nvPr>
        </p:nvSpPr>
        <p:spPr>
          <a:xfrm>
            <a:off x="1065213" y="6019800"/>
            <a:ext cx="762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953D219-1385-47B0-B76E-450016AD8700}" type="slidenum">
              <a:rPr/>
            </a:fld>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txStyles>
    <p:titleStyle>
      <a:lvl1pPr algn="l" rtl="0" eaLnBrk="0" fontAlgn="base" hangingPunct="0">
        <a:lnSpc>
          <a:spcPct val="90000"/>
        </a:lnSpc>
        <a:spcBef>
          <a:spcPct val="0"/>
        </a:spcBef>
        <a:spcAft>
          <a:spcPct val="0"/>
        </a:spcAft>
        <a:defRPr sz="3600" kern="1200">
          <a:solidFill>
            <a:srgbClr val="4D290B"/>
          </a:solidFill>
          <a:latin typeface="+mj-lt"/>
          <a:ea typeface="+mj-ea"/>
          <a:cs typeface="+mj-cs"/>
        </a:defRPr>
      </a:lvl1pPr>
      <a:lvl2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2pPr>
      <a:lvl3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3pPr>
      <a:lvl4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4pPr>
      <a:lvl5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5pPr>
      <a:lvl6pPr marL="457200" algn="l" rtl="0" fontAlgn="base">
        <a:lnSpc>
          <a:spcPct val="90000"/>
        </a:lnSpc>
        <a:spcBef>
          <a:spcPct val="0"/>
        </a:spcBef>
        <a:spcAft>
          <a:spcPct val="0"/>
        </a:spcAft>
        <a:defRPr sz="3600">
          <a:solidFill>
            <a:srgbClr val="4D290B"/>
          </a:solidFill>
          <a:latin typeface="Segoe Print" panose="02000600000000000000" pitchFamily="2" charset="0"/>
        </a:defRPr>
      </a:lvl6pPr>
      <a:lvl7pPr marL="914400" algn="l" rtl="0" fontAlgn="base">
        <a:lnSpc>
          <a:spcPct val="90000"/>
        </a:lnSpc>
        <a:spcBef>
          <a:spcPct val="0"/>
        </a:spcBef>
        <a:spcAft>
          <a:spcPct val="0"/>
        </a:spcAft>
        <a:defRPr sz="3600">
          <a:solidFill>
            <a:srgbClr val="4D290B"/>
          </a:solidFill>
          <a:latin typeface="Segoe Print" panose="02000600000000000000" pitchFamily="2" charset="0"/>
        </a:defRPr>
      </a:lvl7pPr>
      <a:lvl8pPr marL="1371600" algn="l" rtl="0" fontAlgn="base">
        <a:lnSpc>
          <a:spcPct val="90000"/>
        </a:lnSpc>
        <a:spcBef>
          <a:spcPct val="0"/>
        </a:spcBef>
        <a:spcAft>
          <a:spcPct val="0"/>
        </a:spcAft>
        <a:defRPr sz="3600">
          <a:solidFill>
            <a:srgbClr val="4D290B"/>
          </a:solidFill>
          <a:latin typeface="Segoe Print" panose="02000600000000000000" pitchFamily="2" charset="0"/>
        </a:defRPr>
      </a:lvl8pPr>
      <a:lvl9pPr marL="1828800" algn="l" rtl="0" fontAlgn="base">
        <a:lnSpc>
          <a:spcPct val="90000"/>
        </a:lnSpc>
        <a:spcBef>
          <a:spcPct val="0"/>
        </a:spcBef>
        <a:spcAft>
          <a:spcPct val="0"/>
        </a:spcAft>
        <a:defRPr sz="3600">
          <a:solidFill>
            <a:srgbClr val="4D290B"/>
          </a:solidFill>
          <a:latin typeface="Segoe Print" panose="02000600000000000000" pitchFamily="2" charset="0"/>
        </a:defRPr>
      </a:lvl9pPr>
    </p:titleStyle>
    <p:bodyStyle>
      <a:lvl1pPr marL="346075" indent="-346075" algn="l" rtl="0" eaLnBrk="0" fontAlgn="base" hangingPunct="0">
        <a:spcBef>
          <a:spcPts val="1800"/>
        </a:spcBef>
        <a:spcAft>
          <a:spcPct val="0"/>
        </a:spcAft>
        <a:buFont typeface="Arial" panose="020B0604020202020204" pitchFamily="34" charset="0"/>
        <a:buChar char="•"/>
        <a:defRPr sz="2400" kern="1200">
          <a:solidFill>
            <a:schemeClr val="tx1"/>
          </a:solidFill>
          <a:latin typeface="+mn-lt"/>
          <a:ea typeface="+mn-ea"/>
          <a:cs typeface="+mn-cs"/>
        </a:defRPr>
      </a:lvl1pPr>
      <a:lvl2pPr marL="739775" indent="-282575" algn="l" rtl="0" eaLnBrk="0" fontAlgn="base" hangingPunct="0">
        <a:spcBef>
          <a:spcPts val="12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ts val="8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1.xml"/><Relationship Id="rId6" Type="http://schemas.openxmlformats.org/officeDocument/2006/relationships/tags" Target="../tags/tag25.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tags" Target="../tags/tag26.xml"/><Relationship Id="rId2" Type="http://schemas.openxmlformats.org/officeDocument/2006/relationships/image" Target="../media/image7.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8.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9.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openxmlformats.org/officeDocument/2006/relationships/tags" Target="../tags/tag14.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3011170" y="1752600"/>
            <a:ext cx="8112125" cy="1828800"/>
          </a:xfrm>
        </p:spPr>
        <p:txBody>
          <a:bodyPr/>
          <a:p>
            <a:pPr algn="ctr"/>
            <a:r>
              <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项目三  我国学前教育的目标、任务和原则</a:t>
            </a:r>
            <a:endPar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
    </p:custData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幼儿园</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教育目标</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402080" y="1417320"/>
            <a:ext cx="8599170" cy="4677410"/>
          </a:xfrm>
          <a:prstGeom prst="rect">
            <a:avLst/>
          </a:prstGeom>
          <a:noFill/>
        </p:spPr>
        <p:txBody>
          <a:bodyPr wrap="square" rtlCol="0">
            <a:spAutoFit/>
          </a:bodyPr>
          <a:p>
            <a:pPr fontAlgn="auto">
              <a:spcAft>
                <a:spcPts val="600"/>
              </a:spcAft>
            </a:pPr>
            <a:r>
              <a:rPr lang="zh-CN" altLang="en-US" sz="320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楷体" panose="02010609060101010101" charset="-122"/>
              </a:rPr>
              <a:t>二、我国幼儿园教育目标的内涵</a:t>
            </a:r>
            <a:endParaRPr lang="zh-CN" altLang="en-US" sz="320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楷体" panose="02010609060101010101" charset="-122"/>
            </a:endParaRPr>
          </a:p>
          <a:p>
            <a:pPr fontAlgn="auto">
              <a:spcAft>
                <a:spcPts val="600"/>
              </a:spcAft>
            </a:pPr>
            <a:r>
              <a:rPr lang="zh-CN" altLang="zh-CN" sz="3200" b="1" noProof="0" dirty="0">
                <a:ln>
                  <a:noFill/>
                </a:ln>
                <a:solidFill>
                  <a:srgbClr val="FF0000"/>
                </a:solidFill>
                <a:effectLst/>
                <a:uLnTx/>
                <a:uFillTx/>
                <a:latin typeface="宋体" panose="02010600030101010101" pitchFamily="2" charset="-122"/>
                <a:ea typeface="宋体" panose="02010600030101010101" pitchFamily="2" charset="-122"/>
                <a:sym typeface="+mn-ea"/>
              </a:rPr>
              <a:t>（一）我国幼儿园教育目标的制定依据</a:t>
            </a:r>
            <a:endParaRPr kumimoji="0" lang="zh-CN" altLang="zh-CN" sz="32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1</a:t>
            </a:r>
            <a:r>
              <a:rPr lang="zh-CN"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．根据幼儿身心发展的特点与需要</a:t>
            </a:r>
            <a:endParaRPr kumimoji="0" lang="zh-CN" altLang="zh-CN" sz="3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2</a:t>
            </a:r>
            <a:r>
              <a:rPr lang="zh-CN"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．根据社会和时代发展的客观要求</a:t>
            </a:r>
            <a:endParaRPr kumimoji="0" lang="zh-CN" altLang="zh-CN" sz="3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3.</a:t>
            </a:r>
            <a:r>
              <a:rPr lang="zh-CN"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根据幼儿教育的启蒙特性</a:t>
            </a:r>
            <a:endParaRPr kumimoji="0" lang="zh-CN" altLang="zh-CN" sz="3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4.</a:t>
            </a:r>
            <a:r>
              <a:rPr lang="zh-CN" altLang="zh-CN" sz="3200" noProof="0" dirty="0">
                <a:ln>
                  <a:noFill/>
                </a:ln>
                <a:solidFill>
                  <a:schemeClr val="dk1"/>
                </a:solidFill>
                <a:effectLst/>
                <a:uLnTx/>
                <a:uFillTx/>
                <a:latin typeface="宋体" panose="02010600030101010101" pitchFamily="2" charset="-122"/>
                <a:ea typeface="宋体" panose="02010600030101010101" pitchFamily="2" charset="-122"/>
                <a:sym typeface="+mn-ea"/>
              </a:rPr>
              <a:t>幼儿园教育目标制定的注意事项</a:t>
            </a:r>
            <a:endParaRPr kumimoji="0" lang="zh-CN" altLang="zh-CN" sz="3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fontAlgn="auto">
              <a:spcAft>
                <a:spcPts val="600"/>
              </a:spcAft>
            </a:pP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幼儿园</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教育目标</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402080" y="1417320"/>
            <a:ext cx="9370060" cy="3769360"/>
          </a:xfrm>
          <a:prstGeom prst="rect">
            <a:avLst/>
          </a:prstGeom>
          <a:noFill/>
        </p:spPr>
        <p:txBody>
          <a:bodyPr wrap="square" rtlCol="0">
            <a:spAutoFit/>
          </a:bodyPr>
          <a:p>
            <a:pPr fontAlgn="auto">
              <a:spcAft>
                <a:spcPts val="600"/>
              </a:spcAft>
            </a:pPr>
            <a:r>
              <a:rPr lang="zh-CN" altLang="en-US" sz="320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楷体" panose="02010609060101010101" charset="-122"/>
              </a:rPr>
              <a:t>（二）我国幼儿园教育目标</a:t>
            </a:r>
            <a:endParaRPr lang="zh-CN" altLang="en-US" sz="320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楷体" panose="02010609060101010101" charset="-122"/>
            </a:endParaRPr>
          </a:p>
          <a:p>
            <a:pPr fontAlgn="auto">
              <a:spcAft>
                <a:spcPts val="600"/>
              </a:spcAft>
            </a:pPr>
            <a:r>
              <a:rPr lang="en-US" altLang="zh-CN"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r>
              <a:rPr lang="zh-CN" altLang="en-US"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《幼儿园工作规程》将幼儿教育的总任务规定为：</a:t>
            </a:r>
            <a:endParaRPr lang="zh-CN" altLang="en-US"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endParaRPr>
          </a:p>
          <a:p>
            <a:pPr fontAlgn="auto">
              <a:spcAft>
                <a:spcPts val="600"/>
              </a:spcAft>
            </a:pPr>
            <a:r>
              <a:rPr lang="zh-CN" altLang="en-US"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 </a:t>
            </a:r>
            <a:r>
              <a:rPr lang="en-US" altLang="zh-CN"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  </a:t>
            </a:r>
            <a:r>
              <a:rPr lang="zh-CN" altLang="en-US"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贯彻国家的教育方针，按照保育与教育相结合的原则，遵循幼儿身心发展特点和规律，实施德、智、体、美等方面全面发展的教育，促进幼儿身心和谐发展。幼儿园同时面向幼儿家长提供科学育儿指导。</a:t>
            </a:r>
            <a:endParaRPr lang="zh-CN" altLang="en-US"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endParaRPr>
          </a:p>
          <a:p>
            <a:pPr fontAlgn="auto">
              <a:spcAft>
                <a:spcPts val="600"/>
              </a:spcAft>
            </a:pPr>
            <a:endParaRPr lang="zh-CN" altLang="en-US" sz="32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幼儿园</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教育目标</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744220" y="1172845"/>
            <a:ext cx="10321290" cy="5892800"/>
          </a:xfrm>
          <a:prstGeom prst="rect">
            <a:avLst/>
          </a:prstGeom>
          <a:noFill/>
        </p:spPr>
        <p:txBody>
          <a:bodyPr wrap="square" rtlCol="0">
            <a:spAutoFit/>
          </a:bodyPr>
          <a:p>
            <a:pPr fontAlgn="auto">
              <a:spcAft>
                <a:spcPts val="600"/>
              </a:spcAft>
            </a:pPr>
            <a:r>
              <a:rPr lang="zh-CN" altLang="en-US" sz="2800">
                <a:solidFill>
                  <a:schemeClr val="tx1"/>
                </a:solidFill>
                <a:effectLst>
                  <a:outerShdw blurRad="38100" dist="19050" dir="2700000" algn="tl" rotWithShape="0">
                    <a:schemeClr val="dk1">
                      <a:alpha val="40000"/>
                    </a:schemeClr>
                  </a:outerShdw>
                </a:effectLst>
              </a:rPr>
              <a:t>幼儿园保育和教育的主要目标是：</a:t>
            </a:r>
            <a:endParaRPr lang="zh-CN" altLang="en-US" sz="2800">
              <a:solidFill>
                <a:schemeClr val="tx1"/>
              </a:solidFill>
              <a:effectLst>
                <a:outerShdw blurRad="38100" dist="19050" dir="2700000" algn="tl" rotWithShape="0">
                  <a:schemeClr val="dk1">
                    <a:alpha val="40000"/>
                  </a:schemeClr>
                </a:outerShdw>
              </a:effectLst>
            </a:endParaRPr>
          </a:p>
          <a:p>
            <a:pPr fontAlgn="auto">
              <a:spcAft>
                <a:spcPts val="600"/>
              </a:spcAft>
            </a:pPr>
            <a:r>
              <a:rPr lang="en-US"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第一，促进幼儿身体正常发育和机能的协调发展，增强体质，培养良好的生活习惯、卫生习惯和参加体育活动的兴趣。</a:t>
            </a:r>
            <a:endParaRPr lang="zh-CN"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第二，发展幼儿智力，培养正确运用感官和运用语言交往的基本能力，增进对环境的认识，培养有益的兴趣和求知欲望，培养初步的动手能力。 </a:t>
            </a:r>
            <a:endParaRPr kumimoji="0" lang="zh-CN"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第三，萌发幼儿爱祖国，爱家乡、爱集体、爱劳动、爱科学的情感，培养诚实、自信、好问、友爱、勇敢、爱护公物、克服困难、讲礼貌、守纪律等良好的品德行为和习惯，以及活泼开朗的性格。</a:t>
            </a:r>
            <a:endParaRPr kumimoji="0" lang="zh-CN"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400" noProof="0" dirty="0">
                <a:ln>
                  <a:noFill/>
                </a:ln>
                <a:solidFill>
                  <a:schemeClr val="dk1"/>
                </a:solidFill>
                <a:effectLst/>
                <a:uLnTx/>
                <a:uFillTx/>
                <a:latin typeface="宋体" panose="02010600030101010101" pitchFamily="2" charset="-122"/>
                <a:ea typeface="宋体" panose="02010600030101010101" pitchFamily="2" charset="-122"/>
                <a:sym typeface="+mn-ea"/>
              </a:rPr>
              <a:t>第四，培养幼儿初步感受美和表现美的情趣和能力。</a:t>
            </a:r>
            <a:endParaRPr kumimoji="0" lang="zh-CN" altLang="zh-CN" sz="3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fontAlgn="auto">
              <a:spcAft>
                <a:spcPts val="600"/>
              </a:spcAft>
            </a:pPr>
            <a:endParaRPr lang="zh-CN" altLang="en-US" sz="2800">
              <a:solidFill>
                <a:schemeClr val="tx1"/>
              </a:solidFill>
              <a:effectLst>
                <a:outerShdw blurRad="38100" dist="19050" dir="2700000" algn="tl" rotWithShape="0">
                  <a:schemeClr val="dk1">
                    <a:alpha val="40000"/>
                  </a:schemeClr>
                </a:outerShdw>
              </a:effectLst>
            </a:endParaRPr>
          </a:p>
          <a:p>
            <a:pPr fontAlgn="auto">
              <a:lnSpc>
                <a:spcPct val="150000"/>
              </a:lnSpc>
            </a:pPr>
            <a:r>
              <a:rPr lang="zh-CN" altLang="en-US" sz="2800">
                <a:solidFill>
                  <a:schemeClr val="tx1"/>
                </a:solidFill>
                <a:effectLst>
                  <a:outerShdw blurRad="38100" dist="19050" dir="2700000" algn="tl" rotWithShape="0">
                    <a:schemeClr val="dk1">
                      <a:alpha val="40000"/>
                    </a:schemeClr>
                  </a:outerShdw>
                </a:effectLst>
              </a:rPr>
              <a:t>       </a:t>
            </a:r>
            <a:endParaRPr lang="zh-CN" altLang="en-US" sz="2800">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893310" cy="583565"/>
          </a:xfrm>
          <a:prstGeom prst="rect">
            <a:avLst/>
          </a:prstGeom>
          <a:noFill/>
        </p:spPr>
        <p:txBody>
          <a:bodyPr wrap="none" rtlCol="0">
            <a:spAutoFit/>
            <a:scene3d>
              <a:camera prst="orthographicFront"/>
              <a:lightRig rig="threePt" dir="t"/>
            </a:scene3d>
          </a:bodyPr>
          <a:p>
            <a:pPr algn="l"/>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幼儿园</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教育的任务</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301115" y="1425575"/>
            <a:ext cx="9906000" cy="3061335"/>
          </a:xfrm>
          <a:prstGeom prst="rect">
            <a:avLst/>
          </a:prstGeom>
          <a:noFill/>
        </p:spPr>
        <p:txBody>
          <a:bodyPr wrap="square" rtlCol="0">
            <a:spAutoFit/>
          </a:bodyPr>
          <a:p>
            <a:pPr fontAlgn="auto">
              <a:spcAft>
                <a:spcPts val="600"/>
              </a:spcAft>
            </a:pPr>
            <a:r>
              <a:rPr lang="zh-CN" altLang="en-US" sz="2800">
                <a:solidFill>
                  <a:schemeClr val="tx1"/>
                </a:solidFill>
                <a:effectLst>
                  <a:outerShdw blurRad="38100" dist="19050" dir="2700000" algn="tl" rotWithShape="0">
                    <a:schemeClr val="dk1">
                      <a:alpha val="40000"/>
                    </a:schemeClr>
                  </a:outerShdw>
                </a:effectLst>
              </a:rPr>
              <a:t>一、幼儿园的双重任务</a:t>
            </a:r>
            <a:endParaRPr lang="zh-CN" altLang="en-US" sz="2800">
              <a:solidFill>
                <a:schemeClr val="tx1"/>
              </a:solidFill>
              <a:effectLst>
                <a:outerShdw blurRad="38100" dist="19050" dir="2700000" algn="tl" rotWithShape="0">
                  <a:schemeClr val="dk1">
                    <a:alpha val="40000"/>
                  </a:schemeClr>
                </a:outerShdw>
              </a:effectLst>
            </a:endParaRPr>
          </a:p>
          <a:p>
            <a:pPr fontAlgn="auto">
              <a:spcAft>
                <a:spcPts val="6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（一）促进幼儿的全面发展</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fontAlgn="auto">
              <a:spcAft>
                <a:spcPts val="6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fontAlgn="auto">
              <a:spcAft>
                <a:spcPts val="6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fontAlgn="auto">
              <a:spcAft>
                <a:spcPts val="6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fontAlgn="auto">
              <a:spcAft>
                <a:spcPts val="6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（二）为家长服务</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grpSp>
        <p:nvGrpSpPr>
          <p:cNvPr id="11" name="组合 10"/>
          <p:cNvGrpSpPr/>
          <p:nvPr/>
        </p:nvGrpSpPr>
        <p:grpSpPr>
          <a:xfrm>
            <a:off x="4599305" y="4476750"/>
            <a:ext cx="6267450" cy="1755140"/>
            <a:chOff x="7243" y="7050"/>
            <a:chExt cx="9870" cy="2764"/>
          </a:xfrm>
        </p:grpSpPr>
        <p:pic>
          <p:nvPicPr>
            <p:cNvPr id="5" name="图片 4"/>
            <p:cNvPicPr>
              <a:picLocks noChangeAspect="1"/>
            </p:cNvPicPr>
            <p:nvPr/>
          </p:nvPicPr>
          <p:blipFill>
            <a:blip r:embed="rId1"/>
            <a:stretch>
              <a:fillRect/>
            </a:stretch>
          </p:blipFill>
          <p:spPr>
            <a:xfrm>
              <a:off x="7243" y="7050"/>
              <a:ext cx="9870" cy="2764"/>
            </a:xfrm>
            <a:prstGeom prst="rect">
              <a:avLst/>
            </a:prstGeom>
          </p:spPr>
        </p:pic>
        <p:sp>
          <p:nvSpPr>
            <p:cNvPr id="6" name="文本框 5"/>
            <p:cNvSpPr txBox="1"/>
            <p:nvPr/>
          </p:nvSpPr>
          <p:spPr>
            <a:xfrm>
              <a:off x="10063" y="8311"/>
              <a:ext cx="599" cy="822"/>
            </a:xfrm>
            <a:prstGeom prst="rect">
              <a:avLst/>
            </a:prstGeom>
            <a:noFill/>
          </p:spPr>
          <p:txBody>
            <a:bodyPr wrap="none" rtlCol="0">
              <a:spAutoFit/>
            </a:bodyPr>
            <a:p>
              <a:r>
                <a:rPr lang="en-US" altLang="zh-CN" sz="2800"/>
                <a:t>1</a:t>
              </a:r>
              <a:endParaRPr lang="en-US" altLang="zh-CN" sz="2800"/>
            </a:p>
          </p:txBody>
        </p:sp>
        <p:sp>
          <p:nvSpPr>
            <p:cNvPr id="7" name="文本框 6"/>
            <p:cNvSpPr txBox="1"/>
            <p:nvPr/>
          </p:nvSpPr>
          <p:spPr>
            <a:xfrm>
              <a:off x="15515" y="8311"/>
              <a:ext cx="599" cy="822"/>
            </a:xfrm>
            <a:prstGeom prst="rect">
              <a:avLst/>
            </a:prstGeom>
            <a:noFill/>
          </p:spPr>
          <p:txBody>
            <a:bodyPr wrap="none" rtlCol="0">
              <a:spAutoFit/>
            </a:bodyPr>
            <a:p>
              <a:r>
                <a:rPr lang="en-US" altLang="zh-CN" sz="2800"/>
                <a:t>4</a:t>
              </a:r>
              <a:endParaRPr lang="en-US" altLang="zh-CN" sz="2800"/>
            </a:p>
          </p:txBody>
        </p:sp>
        <p:sp>
          <p:nvSpPr>
            <p:cNvPr id="8" name="文本框 7"/>
            <p:cNvSpPr txBox="1"/>
            <p:nvPr/>
          </p:nvSpPr>
          <p:spPr>
            <a:xfrm>
              <a:off x="13713" y="8373"/>
              <a:ext cx="599" cy="822"/>
            </a:xfrm>
            <a:prstGeom prst="rect">
              <a:avLst/>
            </a:prstGeom>
            <a:noFill/>
          </p:spPr>
          <p:txBody>
            <a:bodyPr wrap="none" rtlCol="0">
              <a:spAutoFit/>
            </a:bodyPr>
            <a:p>
              <a:r>
                <a:rPr lang="en-US" altLang="zh-CN" sz="2800"/>
                <a:t>3</a:t>
              </a:r>
              <a:endParaRPr lang="en-US" altLang="zh-CN" sz="2800"/>
            </a:p>
          </p:txBody>
        </p:sp>
        <p:sp>
          <p:nvSpPr>
            <p:cNvPr id="9" name="文本框 8"/>
            <p:cNvSpPr txBox="1"/>
            <p:nvPr/>
          </p:nvSpPr>
          <p:spPr>
            <a:xfrm>
              <a:off x="11989" y="8365"/>
              <a:ext cx="599" cy="822"/>
            </a:xfrm>
            <a:prstGeom prst="rect">
              <a:avLst/>
            </a:prstGeom>
            <a:noFill/>
          </p:spPr>
          <p:txBody>
            <a:bodyPr wrap="none" rtlCol="0">
              <a:spAutoFit/>
            </a:bodyPr>
            <a:p>
              <a:r>
                <a:rPr lang="en-US" altLang="zh-CN" sz="2800"/>
                <a:t>2</a:t>
              </a:r>
              <a:endParaRPr lang="en-US" altLang="zh-CN" sz="2800"/>
            </a:p>
          </p:txBody>
        </p:sp>
      </p:gr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35400" y="406400"/>
            <a:ext cx="4486910" cy="583565"/>
          </a:xfrm>
          <a:prstGeom prst="rect">
            <a:avLst/>
          </a:prstGeom>
          <a:noFill/>
        </p:spPr>
        <p:txBody>
          <a:bodyPr wrap="none" rtlCol="0">
            <a:spAutoFit/>
            <a:scene3d>
              <a:camera prst="orthographicFront"/>
              <a:lightRig rig="threePt" dir="t"/>
            </a:scene3d>
          </a:bodyPr>
          <a:p>
            <a:pPr algn="l"/>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幼儿园</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教育任务</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301115" y="1285875"/>
            <a:ext cx="9594850" cy="3615055"/>
          </a:xfrm>
          <a:prstGeom prst="rect">
            <a:avLst/>
          </a:prstGeom>
          <a:noFill/>
        </p:spPr>
        <p:txBody>
          <a:bodyPr wrap="square" rtlCol="0">
            <a:spAutoFit/>
          </a:bodyPr>
          <a:p>
            <a:pPr fontAlgn="auto">
              <a:spcAft>
                <a:spcPts val="600"/>
              </a:spcAft>
            </a:pPr>
            <a:r>
              <a:rPr lang="zh-CN" altLang="en-US" sz="2800">
                <a:solidFill>
                  <a:schemeClr val="tx1"/>
                </a:solidFill>
                <a:effectLst>
                  <a:outerShdw blurRad="38100" dist="19050" dir="2700000" algn="tl" rotWithShape="0">
                    <a:schemeClr val="dk1">
                      <a:alpha val="40000"/>
                    </a:schemeClr>
                  </a:outerShdw>
                </a:effectLst>
              </a:rPr>
              <a:t>二、新时期幼儿园双重任务的特点</a:t>
            </a:r>
            <a:endParaRPr lang="zh-CN" altLang="en-US" sz="2800">
              <a:solidFill>
                <a:schemeClr val="tx1"/>
              </a:solidFill>
              <a:effectLst>
                <a:outerShdw blurRad="38100" dist="19050" dir="2700000" algn="tl" rotWithShape="0">
                  <a:schemeClr val="dk1">
                    <a:alpha val="40000"/>
                  </a:schemeClr>
                </a:outerShdw>
              </a:effectLst>
            </a:endParaRPr>
          </a:p>
          <a:p>
            <a:pPr marL="0" marR="0" lvl="0" indent="0" algn="l" defTabSz="914400" rtl="0" eaLnBrk="1" fontAlgn="base" latinLnBrk="0" hangingPunct="1">
              <a:lnSpc>
                <a:spcPct val="20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（一）国家对幼儿身心素质的培养提出了更高的要求</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20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（二）家长对幼儿园的保育教育质量有更高的要求</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20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（三）为家长服务的范围在不断扩大</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fontAlgn="auto">
              <a:spcAft>
                <a:spcPts val="6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157220" y="382270"/>
            <a:ext cx="4893310" cy="583565"/>
          </a:xfrm>
          <a:prstGeom prst="rect">
            <a:avLst/>
          </a:prstGeom>
          <a:noFill/>
        </p:spPr>
        <p:txBody>
          <a:bodyPr wrap="none" rtlCol="0">
            <a:spAutoFit/>
            <a:scene3d>
              <a:camera prst="orthographicFront"/>
              <a:lightRig rig="threePt" dir="t"/>
            </a:scene3d>
          </a:bodyPr>
          <a:p>
            <a:pPr algn="l"/>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幼儿园教育的原则</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28" name="图示 27"/>
          <p:cNvGraphicFramePr/>
          <p:nvPr/>
        </p:nvGraphicFramePr>
        <p:xfrm>
          <a:off x="935663" y="1299761"/>
          <a:ext cx="4032448" cy="64807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 name="TextBox 1"/>
          <p:cNvSpPr txBox="1"/>
          <p:nvPr/>
        </p:nvSpPr>
        <p:spPr>
          <a:xfrm>
            <a:off x="827405" y="1989455"/>
            <a:ext cx="8796020" cy="2306955"/>
          </a:xfrm>
          <a:prstGeom prst="rect">
            <a:avLst/>
          </a:prstGeom>
          <a:noFill/>
        </p:spPr>
        <p:style>
          <a:lnRef idx="2">
            <a:schemeClr val="accent1"/>
          </a:lnRef>
          <a:fillRef idx="1">
            <a:schemeClr val="lt1"/>
          </a:fillRef>
          <a:effectRef idx="0">
            <a:schemeClr val="accent1"/>
          </a:effectRef>
          <a:fontRef idx="minor">
            <a:schemeClr val="dk1"/>
          </a:fontRef>
        </p:style>
        <p:txBody>
          <a:bodyPr wrap="square">
            <a:spAutoFit/>
          </a:bodyPr>
          <a:p>
            <a:pPr marL="0" marR="0" lvl="0" indent="0" algn="l" defTabSz="914400" rtl="0" eaLnBrk="1" fontAlgn="base" latinLnBrk="0" hangingPunct="1">
              <a:lnSpc>
                <a:spcPct val="150000"/>
              </a:lnSpc>
              <a:spcBef>
                <a:spcPct val="0"/>
              </a:spcBef>
              <a:spcAft>
                <a:spcPct val="0"/>
              </a:spcAft>
              <a:buClrTx/>
              <a:buSzTx/>
              <a:buFontTx/>
              <a:buNone/>
              <a:defRPr/>
            </a:pPr>
            <a:r>
              <a:rPr lang="en-US" altLang="zh-CN" sz="24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sz="2400" b="1" noProof="0" dirty="0">
                <a:ln>
                  <a:noFill/>
                </a:ln>
                <a:solidFill>
                  <a:srgbClr val="FF0000"/>
                </a:solidFill>
                <a:effectLst/>
                <a:uLnTx/>
                <a:uFillTx/>
                <a:latin typeface="宋体" panose="02010600030101010101" pitchFamily="2" charset="-122"/>
                <a:ea typeface="宋体" panose="02010600030101010101" pitchFamily="2" charset="-122"/>
                <a:sym typeface="+mn-ea"/>
              </a:rPr>
              <a:t>一</a:t>
            </a:r>
            <a:r>
              <a:rPr lang="en-US" altLang="zh-CN" sz="24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sz="2400" b="1" noProof="0" dirty="0">
                <a:ln>
                  <a:noFill/>
                </a:ln>
                <a:solidFill>
                  <a:srgbClr val="FF0000"/>
                </a:solidFill>
                <a:effectLst/>
                <a:uLnTx/>
                <a:uFillTx/>
                <a:latin typeface="宋体" panose="02010600030101010101" pitchFamily="2" charset="-122"/>
                <a:ea typeface="宋体" panose="02010600030101010101" pitchFamily="2" charset="-122"/>
                <a:sym typeface="+mn-ea"/>
              </a:rPr>
              <a:t>尊重儿童的人格尊严和合法权益的原则</a:t>
            </a:r>
            <a:endParaRPr lang="zh-CN" altLang="zh-CN" sz="2400"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400" b="1" noProof="0" dirty="0">
                <a:ln>
                  <a:noFill/>
                </a:ln>
                <a:solidFill>
                  <a:srgbClr val="FF0000"/>
                </a:solidFill>
                <a:effectLst/>
                <a:uLnTx/>
                <a:uFillTx/>
                <a:latin typeface="宋体" panose="02010600030101010101" pitchFamily="2" charset="-122"/>
                <a:ea typeface="宋体" panose="02010600030101010101" pitchFamily="2" charset="-122"/>
                <a:sym typeface="+mn-ea"/>
              </a:rPr>
              <a:t>（二）促进儿童全面发展的原则</a:t>
            </a:r>
            <a:endPar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（三）面向全体，重视个别差异的原则</a:t>
            </a:r>
            <a:endPar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（四）充分利用儿童、家庭、社会的教育资源的原则</a:t>
            </a:r>
            <a:endPar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p:txBody>
      </p:sp>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01115" y="1171575"/>
            <a:ext cx="9594850" cy="332295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一、学前教育特殊原则</a:t>
            </a:r>
            <a:endPar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（一）保教结合的原则</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保教结合的原则，也称保教合一或保教并重，指对幼儿保育和教育要给予同等的重视，并使两者相互结合。</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3157220" y="382270"/>
            <a:ext cx="4486910" cy="583565"/>
          </a:xfrm>
          <a:prstGeom prst="rect">
            <a:avLst/>
          </a:prstGeom>
          <a:noFill/>
        </p:spPr>
        <p:txBody>
          <a:bodyPr wrap="none" rtlCol="0">
            <a:spAutoFit/>
            <a:scene3d>
              <a:camera prst="orthographicFront"/>
              <a:lightRig rig="threePt" dir="t"/>
            </a:scene3d>
          </a:bodyPr>
          <a:p>
            <a:pPr algn="l"/>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幼儿园教育原则</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a:blip r:embed="rId1"/>
          <a:stretch>
            <a:fillRect/>
          </a:stretch>
        </p:blipFill>
        <p:spPr>
          <a:xfrm flipH="1">
            <a:off x="7917180" y="3794125"/>
            <a:ext cx="3531870" cy="2247265"/>
          </a:xfrm>
          <a:prstGeom prst="rect">
            <a:avLst/>
          </a:prstGeom>
        </p:spPr>
      </p:pic>
      <p:pic>
        <p:nvPicPr>
          <p:cNvPr id="8" name="图片 7"/>
          <p:cNvPicPr>
            <a:picLocks noChangeAspect="1"/>
          </p:cNvPicPr>
          <p:nvPr/>
        </p:nvPicPr>
        <p:blipFill>
          <a:blip r:embed="rId2"/>
          <a:stretch>
            <a:fillRect/>
          </a:stretch>
        </p:blipFill>
        <p:spPr>
          <a:xfrm>
            <a:off x="4244340" y="3794125"/>
            <a:ext cx="3182620" cy="2315845"/>
          </a:xfrm>
          <a:prstGeom prst="rect">
            <a:avLst/>
          </a:prstGeom>
        </p:spPr>
      </p:pic>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98575" y="1255395"/>
            <a:ext cx="9594850" cy="461581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（二）以游戏为基本活动的原则</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（三）教育的活动性和活动的多样性原则</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教育的活动性</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2.</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教育活动的多样性</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（四）发挥一日活动整体教育功能的原则</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3157220" y="382270"/>
            <a:ext cx="4486910" cy="583565"/>
          </a:xfrm>
          <a:prstGeom prst="rect">
            <a:avLst/>
          </a:prstGeom>
          <a:noFill/>
        </p:spPr>
        <p:txBody>
          <a:bodyPr wrap="none" rtlCol="0">
            <a:spAutoFit/>
            <a:scene3d>
              <a:camera prst="orthographicFront"/>
              <a:lightRig rig="threePt" dir="t"/>
            </a:scene3d>
          </a:bodyPr>
          <a:p>
            <a:pPr algn="l"/>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任务三</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幼儿园教育原则</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1"/>
          <a:stretch>
            <a:fillRect/>
          </a:stretch>
        </p:blipFill>
        <p:spPr>
          <a:xfrm flipH="1">
            <a:off x="7917180" y="3100070"/>
            <a:ext cx="3804920" cy="2520950"/>
          </a:xfrm>
          <a:prstGeom prst="rect">
            <a:avLst/>
          </a:prstGeom>
        </p:spPr>
      </p:pic>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956310" y="4352925"/>
            <a:ext cx="10916920" cy="1219200"/>
          </a:xfrm>
        </p:spPr>
        <p:txBody>
          <a:bodyPr/>
          <a:lstStyle/>
          <a:p>
            <a:pPr eaLnBrk="1" latinLnBrk="0" hangingPunct="1">
              <a:lnSpc>
                <a:spcPct val="150000"/>
              </a:lnSpc>
            </a:pPr>
            <a:br>
              <a:rPr lang="en-US" altLang="zh-CN" smtClean="0">
                <a:ea typeface="宋体" panose="02010600030101010101" pitchFamily="2" charset="-122"/>
              </a:rPr>
            </a:br>
            <a:br>
              <a:rPr lang="en-US" altLang="zh-CN" smtClean="0">
                <a:ea typeface="宋体" panose="02010600030101010101" pitchFamily="2" charset="-122"/>
              </a:rPr>
            </a:br>
            <a:br>
              <a:rPr lang="en-US" altLang="zh-CN" smtClean="0">
                <a:ea typeface="宋体" panose="02010600030101010101" pitchFamily="2" charset="-122"/>
              </a:rPr>
            </a:br>
            <a:br>
              <a:rPr lang="en-US" altLang="zh-CN" smtClean="0">
                <a:ea typeface="宋体" panose="02010600030101010101" pitchFamily="2" charset="-122"/>
              </a:rPr>
            </a:br>
            <a:br>
              <a:rPr lang="en-US" altLang="zh-CN" smtClean="0">
                <a:ea typeface="宋体" panose="02010600030101010101" pitchFamily="2" charset="-122"/>
              </a:rPr>
            </a:br>
            <a:r>
              <a:rPr lang="en-US" altLang="zh-CN" smtClean="0">
                <a:ea typeface="宋体" panose="02010600030101010101" pitchFamily="2" charset="-122"/>
              </a:rPr>
              <a:t>     </a:t>
            </a:r>
            <a:br>
              <a:rPr lang="en-US" altLang="zh-CN" smtClean="0">
                <a:ea typeface="宋体" panose="02010600030101010101" pitchFamily="2" charset="-122"/>
              </a:rPr>
            </a:br>
            <a:r>
              <a:rPr lang="en-US" altLang="zh-CN" smtClean="0">
                <a:ea typeface="宋体" panose="02010600030101010101" pitchFamily="2" charset="-122"/>
              </a:rPr>
              <a:t>                   </a:t>
            </a:r>
            <a:r>
              <a:rPr lang="zh-CN" altLang="en-US" sz="4000" b="1">
                <a:solidFill>
                  <a:schemeClr val="tx1"/>
                </a:solidFill>
                <a:effectLst>
                  <a:outerShdw blurRad="38100" dist="19050" dir="2700000" algn="tl" rotWithShape="0">
                    <a:schemeClr val="dk1">
                      <a:alpha val="40000"/>
                    </a:schemeClr>
                  </a:outerShdw>
                </a:effectLst>
                <a:latin typeface="+mn-lt"/>
                <a:ea typeface="+mn-ea"/>
                <a:cs typeface="+mn-cs"/>
              </a:rPr>
              <a:t>思考题</a:t>
            </a:r>
            <a:r>
              <a:rPr lang="zh-CN" altLang="en-US" sz="2800">
                <a:solidFill>
                  <a:schemeClr val="tx1"/>
                </a:solidFill>
                <a:effectLst>
                  <a:outerShdw blurRad="38100" dist="19050" dir="2700000" algn="tl" rotWithShape="0">
                    <a:schemeClr val="dk1">
                      <a:alpha val="40000"/>
                    </a:schemeClr>
                  </a:outerShdw>
                </a:effectLst>
                <a:latin typeface="+mn-lt"/>
                <a:ea typeface="+mn-ea"/>
                <a:cs typeface="+mn-cs"/>
              </a:rPr>
              <a:t>   </a:t>
            </a:r>
            <a:br>
              <a:rPr lang="zh-CN" altLang="en-US" sz="2800">
                <a:solidFill>
                  <a:schemeClr val="tx1"/>
                </a:solidFill>
                <a:effectLst>
                  <a:outerShdw blurRad="38100" dist="19050" dir="2700000" algn="tl" rotWithShape="0">
                    <a:schemeClr val="dk1">
                      <a:alpha val="40000"/>
                    </a:schemeClr>
                  </a:outerShdw>
                </a:effectLst>
                <a:latin typeface="+mn-lt"/>
                <a:ea typeface="+mn-ea"/>
                <a:cs typeface="+mn-cs"/>
              </a:rPr>
            </a:br>
            <a:br>
              <a:rPr lang="zh-CN" altLang="en-US" sz="2800">
                <a:solidFill>
                  <a:schemeClr val="tx1"/>
                </a:solidFill>
                <a:effectLst>
                  <a:outerShdw blurRad="38100" dist="19050" dir="2700000" algn="tl" rotWithShape="0">
                    <a:schemeClr val="dk1">
                      <a:alpha val="40000"/>
                    </a:schemeClr>
                  </a:outerShdw>
                </a:effectLst>
                <a:latin typeface="+mn-lt"/>
                <a:ea typeface="+mn-ea"/>
                <a:cs typeface="+mn-cs"/>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1.什么是教育目的？我国的教育目的是什么？</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2.我国幼儿园教育的目标是什么？</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3.我国幼儿园教育的特殊原则有哪几个方面？</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endParaRPr lang="zh-CN" altLang="en-US" sz="2800" b="1" smtClean="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nvPicPr>
        <p:blipFill>
          <a:blip r:embed="rId1"/>
          <a:stretch>
            <a:fillRect/>
          </a:stretch>
        </p:blipFill>
        <p:spPr>
          <a:xfrm>
            <a:off x="10506710" y="4152265"/>
            <a:ext cx="1366520" cy="1906905"/>
          </a:xfrm>
          <a:prstGeom prst="rect">
            <a:avLst/>
          </a:prstGeom>
        </p:spPr>
      </p:pic>
    </p:spTree>
    <p:custDataLst>
      <p:tags r:id="rId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wipe(down)">
                                      <p:cBhvr>
                                        <p:cTn id="7" dur="580">
                                          <p:stCondLst>
                                            <p:cond delay="0"/>
                                          </p:stCondLst>
                                        </p:cTn>
                                        <p:tgtEl>
                                          <p:spTgt spid="18433"/>
                                        </p:tgtEl>
                                      </p:cBhvr>
                                    </p:animEffect>
                                    <p:anim calcmode="lin" valueType="num">
                                      <p:cBhvr>
                                        <p:cTn id="8" dur="1822" tmFilter="0,0; 0.14,0.36; 0.43,0.73; 0.71,0.91; 1.0,1.0">
                                          <p:stCondLst>
                                            <p:cond delay="0"/>
                                          </p:stCondLst>
                                        </p:cTn>
                                        <p:tgtEl>
                                          <p:spTgt spid="184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4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4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4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433"/>
                                        </p:tgtEl>
                                        <p:attrNameLst>
                                          <p:attrName>ppt_y</p:attrName>
                                        </p:attrNameLst>
                                      </p:cBhvr>
                                      <p:tavLst>
                                        <p:tav tm="0" fmla="#ppt_y-sin(pi*$)/81">
                                          <p:val>
                                            <p:fltVal val="0"/>
                                          </p:val>
                                        </p:tav>
                                        <p:tav tm="100000">
                                          <p:val>
                                            <p:fltVal val="1"/>
                                          </p:val>
                                        </p:tav>
                                      </p:tavLst>
                                    </p:anim>
                                    <p:animScale>
                                      <p:cBhvr>
                                        <p:cTn id="13" dur="26">
                                          <p:stCondLst>
                                            <p:cond delay="650"/>
                                          </p:stCondLst>
                                        </p:cTn>
                                        <p:tgtEl>
                                          <p:spTgt spid="18433"/>
                                        </p:tgtEl>
                                      </p:cBhvr>
                                      <p:to x="100000" y="60000"/>
                                    </p:animScale>
                                    <p:animScale>
                                      <p:cBhvr>
                                        <p:cTn id="14" dur="166" decel="50000">
                                          <p:stCondLst>
                                            <p:cond delay="676"/>
                                          </p:stCondLst>
                                        </p:cTn>
                                        <p:tgtEl>
                                          <p:spTgt spid="18433"/>
                                        </p:tgtEl>
                                      </p:cBhvr>
                                      <p:to x="100000" y="100000"/>
                                    </p:animScale>
                                    <p:animScale>
                                      <p:cBhvr>
                                        <p:cTn id="15" dur="26">
                                          <p:stCondLst>
                                            <p:cond delay="1312"/>
                                          </p:stCondLst>
                                        </p:cTn>
                                        <p:tgtEl>
                                          <p:spTgt spid="18433"/>
                                        </p:tgtEl>
                                      </p:cBhvr>
                                      <p:to x="100000" y="80000"/>
                                    </p:animScale>
                                    <p:animScale>
                                      <p:cBhvr>
                                        <p:cTn id="16" dur="166" decel="50000">
                                          <p:stCondLst>
                                            <p:cond delay="1338"/>
                                          </p:stCondLst>
                                        </p:cTn>
                                        <p:tgtEl>
                                          <p:spTgt spid="18433"/>
                                        </p:tgtEl>
                                      </p:cBhvr>
                                      <p:to x="100000" y="100000"/>
                                    </p:animScale>
                                    <p:animScale>
                                      <p:cBhvr>
                                        <p:cTn id="17" dur="26">
                                          <p:stCondLst>
                                            <p:cond delay="1642"/>
                                          </p:stCondLst>
                                        </p:cTn>
                                        <p:tgtEl>
                                          <p:spTgt spid="18433"/>
                                        </p:tgtEl>
                                      </p:cBhvr>
                                      <p:to x="100000" y="90000"/>
                                    </p:animScale>
                                    <p:animScale>
                                      <p:cBhvr>
                                        <p:cTn id="18" dur="166" decel="50000">
                                          <p:stCondLst>
                                            <p:cond delay="1668"/>
                                          </p:stCondLst>
                                        </p:cTn>
                                        <p:tgtEl>
                                          <p:spTgt spid="18433"/>
                                        </p:tgtEl>
                                      </p:cBhvr>
                                      <p:to x="100000" y="100000"/>
                                    </p:animScale>
                                    <p:animScale>
                                      <p:cBhvr>
                                        <p:cTn id="19" dur="26">
                                          <p:stCondLst>
                                            <p:cond delay="1808"/>
                                          </p:stCondLst>
                                        </p:cTn>
                                        <p:tgtEl>
                                          <p:spTgt spid="18433"/>
                                        </p:tgtEl>
                                      </p:cBhvr>
                                      <p:to x="100000" y="95000"/>
                                    </p:animScale>
                                    <p:animScale>
                                      <p:cBhvr>
                                        <p:cTn id="20" dur="166" decel="50000">
                                          <p:stCondLst>
                                            <p:cond delay="1834"/>
                                          </p:stCondLst>
                                        </p:cTn>
                                        <p:tgtEl>
                                          <p:spTgt spid="1843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4265613" y="1752600"/>
            <a:ext cx="6858000" cy="1828800"/>
          </a:xfrm>
        </p:spPr>
        <p:txBody>
          <a:bodyPr/>
          <a:lstStyle/>
          <a:p>
            <a:pPr eaLnBrk="1" hangingPunct="1"/>
            <a:r>
              <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rPr>
              <a:t>谢 谢 观 看！</a:t>
            </a:r>
            <a:endPar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282440" y="396240"/>
            <a:ext cx="18084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学习目标</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819150" y="1350010"/>
            <a:ext cx="10327005" cy="44088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132205" y="1392555"/>
            <a:ext cx="10210800" cy="4707890"/>
          </a:xfrm>
          <a:prstGeom prst="rect">
            <a:avLst/>
          </a:prstGeom>
          <a:noFill/>
        </p:spPr>
        <p:txBody>
          <a:bodyPr wrap="square" rtlCol="0">
            <a:spAutoFit/>
          </a:bodyPr>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a:t>
            </a:r>
            <a:r>
              <a:rPr sz="2000" b="1">
                <a:latin typeface="微软雅黑" panose="020B0503020204020204" pitchFamily="34" charset="-122"/>
                <a:ea typeface="微软雅黑" panose="020B0503020204020204" pitchFamily="34" charset="-122"/>
                <a:cs typeface="微软雅黑" panose="020B0503020204020204" pitchFamily="34" charset="-122"/>
              </a:rPr>
              <a:t> 知识目标：</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1. </a:t>
            </a:r>
            <a:r>
              <a:rPr lang="zh-CN" sz="2000">
                <a:latin typeface="微软雅黑" panose="020B0503020204020204" pitchFamily="34" charset="-122"/>
                <a:ea typeface="微软雅黑" panose="020B0503020204020204" pitchFamily="34" charset="-122"/>
                <a:cs typeface="微软雅黑" panose="020B0503020204020204" pitchFamily="34" charset="-122"/>
              </a:rPr>
              <a:t>理解教育目的的概念及其意义，识记我国的教育目的</a:t>
            </a:r>
            <a:endParaRPr lang="zh-CN"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2. </a:t>
            </a:r>
            <a:r>
              <a:rPr lang="zh-CN" sz="2000">
                <a:latin typeface="微软雅黑" panose="020B0503020204020204" pitchFamily="34" charset="-122"/>
                <a:ea typeface="微软雅黑" panose="020B0503020204020204" pitchFamily="34" charset="-122"/>
                <a:cs typeface="微软雅黑" panose="020B0503020204020204" pitchFamily="34" charset="-122"/>
              </a:rPr>
              <a:t>掌握我国幼儿园的教育目标</a:t>
            </a:r>
            <a:endParaRPr lang="zh-CN"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3. </a:t>
            </a:r>
            <a:r>
              <a:rPr lang="zh-CN" sz="2000">
                <a:latin typeface="微软雅黑" panose="020B0503020204020204" pitchFamily="34" charset="-122"/>
                <a:ea typeface="微软雅黑" panose="020B0503020204020204" pitchFamily="34" charset="-122"/>
                <a:cs typeface="微软雅黑" panose="020B0503020204020204" pitchFamily="34" charset="-122"/>
              </a:rPr>
              <a:t>掌握幼儿园的双重任务</a:t>
            </a:r>
            <a:endParaRPr lang="zh-CN"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lang="en-US" altLang="zh-CN" sz="200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、掌握我国幼儿园教育的原则</a:t>
            </a:r>
            <a:endParaRPr lang="zh-CN"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a:t>
            </a:r>
            <a:r>
              <a:rPr sz="2000" b="1">
                <a:latin typeface="微软雅黑" panose="020B0503020204020204" pitchFamily="34" charset="-122"/>
                <a:ea typeface="微软雅黑" panose="020B0503020204020204" pitchFamily="34" charset="-122"/>
                <a:cs typeface="微软雅黑" panose="020B0503020204020204" pitchFamily="34" charset="-122"/>
              </a:rPr>
              <a:t> 技能目标：</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1. 能</a:t>
            </a:r>
            <a:r>
              <a:rPr lang="zh-CN" sz="2000">
                <a:latin typeface="微软雅黑" panose="020B0503020204020204" pitchFamily="34" charset="-122"/>
                <a:ea typeface="微软雅黑" panose="020B0503020204020204" pitchFamily="34" charset="-122"/>
                <a:cs typeface="微软雅黑" panose="020B0503020204020204" pitchFamily="34" charset="-122"/>
              </a:rPr>
              <a:t>够在工作中注重保教结合，培养幼儿的良好行为习惯。</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2. </a:t>
            </a:r>
            <a:r>
              <a:rPr lang="zh-CN" sz="2000">
                <a:latin typeface="微软雅黑" panose="020B0503020204020204" pitchFamily="34" charset="-122"/>
                <a:ea typeface="微软雅黑" panose="020B0503020204020204" pitchFamily="34" charset="-122"/>
                <a:cs typeface="微软雅黑" panose="020B0503020204020204" pitchFamily="34" charset="-122"/>
              </a:rPr>
              <a:t>能够在实际工作中遵循幼儿园教育原则</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 </a:t>
            </a:r>
            <a:r>
              <a:rPr sz="2000" b="1">
                <a:latin typeface="微软雅黑" panose="020B0503020204020204" pitchFamily="34" charset="-122"/>
                <a:ea typeface="微软雅黑" panose="020B0503020204020204" pitchFamily="34" charset="-122"/>
                <a:cs typeface="微软雅黑" panose="020B0503020204020204" pitchFamily="34" charset="-122"/>
              </a:rPr>
              <a:t>素质目标：</a:t>
            </a:r>
            <a:r>
              <a:rPr lang="zh-CN" sz="2000">
                <a:latin typeface="微软雅黑" panose="020B0503020204020204" pitchFamily="34" charset="-122"/>
                <a:ea typeface="微软雅黑" panose="020B0503020204020204" pitchFamily="34" charset="-122"/>
                <a:cs typeface="微软雅黑" panose="020B0503020204020204" pitchFamily="34" charset="-122"/>
              </a:rPr>
              <a:t>树立为祖国培养社会主义建设者和接班人打基础的理念</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endParaRPr sz="20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282440" y="396240"/>
            <a:ext cx="14020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知识点</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819150" y="1831975"/>
            <a:ext cx="10327005" cy="342519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162685" y="2098675"/>
            <a:ext cx="10210800" cy="737235"/>
          </a:xfrm>
          <a:prstGeom prst="rect">
            <a:avLst/>
          </a:prstGeom>
          <a:noFill/>
        </p:spPr>
        <p:txBody>
          <a:bodyPr wrap="square" rtlCol="0">
            <a:spAutoFit/>
          </a:bodyPr>
          <a:p>
            <a:pPr algn="l" fontAlgn="auto">
              <a:lnSpc>
                <a:spcPct val="150000"/>
              </a:lnSpc>
            </a:pPr>
            <a:r>
              <a:rPr lang="zh-CN" sz="2800">
                <a:latin typeface="微软雅黑" panose="020B0503020204020204" pitchFamily="34" charset="-122"/>
                <a:ea typeface="微软雅黑" panose="020B0503020204020204" pitchFamily="34" charset="-122"/>
                <a:cs typeface="微软雅黑" panose="020B0503020204020204" pitchFamily="34" charset="-122"/>
              </a:rPr>
              <a:t>幼儿园教育的目标、任务及原则</a:t>
            </a:r>
            <a:endParaRPr lang="zh-CN" sz="28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36741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项目六  幼儿园环境</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8" name="图示 7"/>
          <p:cNvGraphicFramePr/>
          <p:nvPr/>
        </p:nvGraphicFramePr>
        <p:xfrm>
          <a:off x="2032000" y="1904365"/>
          <a:ext cx="8734425" cy="357060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724535" y="3600450"/>
            <a:ext cx="10242550" cy="1219200"/>
          </a:xfrm>
        </p:spPr>
        <p:txBody>
          <a:bodyPr/>
          <a:lstStyle/>
          <a:p>
            <a:pPr eaLnBrk="1" latinLnBrk="0" hangingPunct="1">
              <a:lnSpc>
                <a:spcPct val="150000"/>
              </a:lnSpc>
            </a:pPr>
            <a:r>
              <a:rPr lang="en-US" altLang="zh-CN" sz="4800" b="1" smtClean="0">
                <a:ea typeface="宋体" panose="02010600030101010101" pitchFamily="2" charset="-122"/>
              </a:rPr>
              <a:t>  </a:t>
            </a: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r>
              <a:rPr lang="en-US" altLang="zh-CN" sz="4800" b="1" smtClean="0">
                <a:ea typeface="宋体" panose="02010600030101010101" pitchFamily="2" charset="-122"/>
              </a:rPr>
              <a:t>培养什么人，是教育的首要问题。</a:t>
            </a:r>
            <a:br>
              <a:rPr lang="en-US" altLang="zh-CN" sz="4800" b="1" smtClean="0">
                <a:ea typeface="宋体" panose="02010600030101010101" pitchFamily="2" charset="-122"/>
              </a:rPr>
            </a:br>
            <a:r>
              <a:rPr lang="en-US" altLang="zh-CN" sz="4800" b="1" smtClean="0">
                <a:ea typeface="宋体" panose="02010600030101010101" pitchFamily="2" charset="-122"/>
              </a:rPr>
              <a:t>   </a:t>
            </a:r>
            <a:b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b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                                             </a:t>
            </a:r>
            <a:b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b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                                              </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习近平</a:t>
            </a:r>
            <a:endParaRPr lang="zh-CN" altLang="en-US" sz="2800" b="1" dirty="0">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1"/>
    </p:custData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8933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任务一  幼儿园教育的目标</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093" name="Rectangle 17"/>
          <p:cNvSpPr/>
          <p:nvPr/>
        </p:nvSpPr>
        <p:spPr>
          <a:xfrm rot="3419336">
            <a:off x="2114550" y="1895475"/>
            <a:ext cx="730885" cy="727710"/>
          </a:xfrm>
          <a:prstGeom prst="rect">
            <a:avLst/>
          </a:prstGeom>
          <a:solidFill>
            <a:srgbClr val="E36803"/>
          </a:soli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rgbClr val="E36803"/>
            </a:extrusionClr>
          </a:sp3d>
        </p:spPr>
        <p:txBody>
          <a:bodyPr wrap="none" anchor="ctr">
            <a:flatTx/>
          </a:bodyPr>
          <a:p>
            <a:endParaRPr lang="zh-CN" altLang="en-US" dirty="0">
              <a:latin typeface="Arial" panose="020B0604020202020204" pitchFamily="34" charset="0"/>
            </a:endParaRPr>
          </a:p>
        </p:txBody>
      </p:sp>
      <p:sp>
        <p:nvSpPr>
          <p:cNvPr id="3094" name="Text Box 18"/>
          <p:cNvSpPr txBox="1"/>
          <p:nvPr/>
        </p:nvSpPr>
        <p:spPr>
          <a:xfrm>
            <a:off x="2329339" y="2041824"/>
            <a:ext cx="352425" cy="460375"/>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1</a:t>
            </a:r>
            <a:endParaRPr lang="en-US" altLang="zh-CN" sz="2400" b="1" dirty="0">
              <a:solidFill>
                <a:srgbClr val="FFFFFF"/>
              </a:solidFill>
              <a:latin typeface="Arial" panose="020B0604020202020204" pitchFamily="34" charset="0"/>
            </a:endParaRPr>
          </a:p>
        </p:txBody>
      </p:sp>
      <p:sp>
        <p:nvSpPr>
          <p:cNvPr id="11" name="Rectangle 5"/>
          <p:cNvSpPr/>
          <p:nvPr/>
        </p:nvSpPr>
        <p:spPr>
          <a:xfrm>
            <a:off x="3187505" y="3295016"/>
            <a:ext cx="6309360" cy="706755"/>
          </a:xfrm>
          <a:prstGeom prst="rect">
            <a:avLst/>
          </a:prstGeom>
          <a:noFill/>
          <a:ln w="9525">
            <a:noFill/>
          </a:ln>
        </p:spPr>
        <p:txBody>
          <a:bodyPr wrap="none">
            <a:spAutoFit/>
          </a:bodyPr>
          <a:p>
            <a:pPr eaLnBrk="0" hangingPunct="0">
              <a:buFont typeface="Arial" panose="020B0604020202020204" pitchFamily="34" charset="0"/>
              <a:buNone/>
            </a:pPr>
            <a:r>
              <a:rPr lang="zh-CN" altLang="en-US" sz="4000" b="1" dirty="0">
                <a:latin typeface="Arial" panose="020B0604020202020204" pitchFamily="34" charset="0"/>
                <a:ea typeface="全新硬笔隶书简"/>
              </a:rPr>
              <a:t>我国幼儿园教育目标的内涵</a:t>
            </a:r>
            <a:endParaRPr lang="zh-CN" altLang="en-US" sz="4000" b="1" dirty="0">
              <a:latin typeface="Arial" panose="020B0604020202020204" pitchFamily="34" charset="0"/>
              <a:ea typeface="全新硬笔隶书简"/>
            </a:endParaRPr>
          </a:p>
        </p:txBody>
      </p:sp>
      <p:sp>
        <p:nvSpPr>
          <p:cNvPr id="13" name="Text Box 18"/>
          <p:cNvSpPr txBox="1"/>
          <p:nvPr/>
        </p:nvSpPr>
        <p:spPr>
          <a:xfrm>
            <a:off x="2248535" y="3295314"/>
            <a:ext cx="354013" cy="456802"/>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ndParaRPr>
          </a:p>
        </p:txBody>
      </p:sp>
      <p:sp>
        <p:nvSpPr>
          <p:cNvPr id="14" name="Rectangle 5"/>
          <p:cNvSpPr/>
          <p:nvPr/>
        </p:nvSpPr>
        <p:spPr>
          <a:xfrm>
            <a:off x="3198935" y="2074546"/>
            <a:ext cx="3756660" cy="706755"/>
          </a:xfrm>
          <a:prstGeom prst="rect">
            <a:avLst/>
          </a:prstGeom>
          <a:noFill/>
          <a:ln w="9525">
            <a:noFill/>
          </a:ln>
        </p:spPr>
        <p:txBody>
          <a:bodyPr wrap="none">
            <a:spAutoFit/>
          </a:bodyPr>
          <a:p>
            <a:pPr eaLnBrk="0" hangingPunct="0">
              <a:buFont typeface="Arial" panose="020B0604020202020204" pitchFamily="34" charset="0"/>
              <a:buNone/>
            </a:pPr>
            <a:r>
              <a:rPr lang="zh-CN" altLang="zh-CN" sz="4000" b="1" dirty="0">
                <a:latin typeface="Arial" panose="020B0604020202020204" pitchFamily="34" charset="0"/>
                <a:ea typeface="全新硬笔隶书简"/>
              </a:rPr>
              <a:t>我国的教育目的</a:t>
            </a:r>
            <a:endParaRPr lang="zh-CN" altLang="zh-CN" sz="4000" b="1" dirty="0">
              <a:latin typeface="Arial" panose="020B0604020202020204" pitchFamily="34" charset="0"/>
              <a:ea typeface="全新硬笔隶书简"/>
            </a:endParaRPr>
          </a:p>
        </p:txBody>
      </p:sp>
      <p:sp>
        <p:nvSpPr>
          <p:cNvPr id="3075" name="Line 13"/>
          <p:cNvSpPr/>
          <p:nvPr/>
        </p:nvSpPr>
        <p:spPr>
          <a:xfrm>
            <a:off x="2430145" y="2781300"/>
            <a:ext cx="7239000" cy="635"/>
          </a:xfrm>
          <a:prstGeom prst="line">
            <a:avLst/>
          </a:prstGeom>
          <a:ln w="25400" cap="flat" cmpd="sng">
            <a:solidFill>
              <a:schemeClr val="tx2"/>
            </a:solidFill>
            <a:prstDash val="sysDot"/>
            <a:headEnd type="none" w="med" len="med"/>
            <a:tailEnd type="oval" w="med" len="med"/>
          </a:ln>
        </p:spPr>
      </p:sp>
      <p:sp>
        <p:nvSpPr>
          <p:cNvPr id="15" name="Line 13"/>
          <p:cNvSpPr/>
          <p:nvPr/>
        </p:nvSpPr>
        <p:spPr>
          <a:xfrm>
            <a:off x="2477135" y="4008120"/>
            <a:ext cx="7192645" cy="635"/>
          </a:xfrm>
          <a:prstGeom prst="line">
            <a:avLst/>
          </a:prstGeom>
          <a:ln w="25400" cap="flat" cmpd="sng">
            <a:solidFill>
              <a:schemeClr val="tx2"/>
            </a:solidFill>
            <a:prstDash val="sysDot"/>
            <a:headEnd type="none" w="med" len="med"/>
            <a:tailEnd type="oval" w="med" len="med"/>
          </a:ln>
        </p:spPr>
      </p:sp>
      <p:sp>
        <p:nvSpPr>
          <p:cNvPr id="68628" name="Rectangle 20"/>
          <p:cNvSpPr>
            <a:spLocks noChangeArrowheads="1"/>
          </p:cNvSpPr>
          <p:nvPr/>
        </p:nvSpPr>
        <p:spPr bwMode="auto">
          <a:xfrm rot="3419336">
            <a:off x="2042795" y="3086100"/>
            <a:ext cx="765810" cy="778510"/>
          </a:xfrm>
          <a:prstGeom prst="rect">
            <a:avLst/>
          </a:prstGeom>
          <a:gradFill rotWithShape="1">
            <a:gsLst>
              <a:gs pos="0">
                <a:schemeClr val="hlink"/>
              </a:gs>
              <a:gs pos="100000">
                <a:schemeClr va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Text Box 18"/>
          <p:cNvSpPr txBox="1"/>
          <p:nvPr/>
        </p:nvSpPr>
        <p:spPr>
          <a:xfrm>
            <a:off x="2309654" y="3235624"/>
            <a:ext cx="352425" cy="460375"/>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ndParaRPr>
          </a:p>
        </p:txBody>
      </p:sp>
      <p:sp>
        <p:nvSpPr>
          <p:cNvPr id="3" name="Text Box 18"/>
          <p:cNvSpPr txBox="1"/>
          <p:nvPr/>
        </p:nvSpPr>
        <p:spPr>
          <a:xfrm>
            <a:off x="2193925" y="4478954"/>
            <a:ext cx="354013" cy="456802"/>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ndParaRPr>
          </a:p>
        </p:txBody>
      </p:sp>
      <p:sp>
        <p:nvSpPr>
          <p:cNvPr id="5" name="Text Box 18"/>
          <p:cNvSpPr txBox="1"/>
          <p:nvPr/>
        </p:nvSpPr>
        <p:spPr>
          <a:xfrm>
            <a:off x="2255044" y="4419264"/>
            <a:ext cx="352425" cy="460375"/>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ndParaRPr>
          </a:p>
        </p:txBody>
      </p:sp>
      <p:sp>
        <p:nvSpPr>
          <p:cNvPr id="7" name="Text Box 18"/>
          <p:cNvSpPr txBox="1"/>
          <p:nvPr/>
        </p:nvSpPr>
        <p:spPr>
          <a:xfrm>
            <a:off x="2304574" y="4435774"/>
            <a:ext cx="352425" cy="460375"/>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3</a:t>
            </a:r>
            <a:endParaRPr lang="en-US" altLang="zh-CN" sz="2400" b="1" dirty="0">
              <a:solidFill>
                <a:srgbClr val="FFFFFF"/>
              </a:solidFill>
              <a:latin typeface="Arial" panose="020B0604020202020204" pitchFamily="34" charset="0"/>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8933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幼儿园教育的目标</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98295" y="1425575"/>
            <a:ext cx="9648825" cy="332295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一、我国的教育目的</a:t>
            </a:r>
            <a:endPar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（一）教育目的的内涵</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教育目的是指社会对所要造就的社会个体的质量规格的总的设想或规定。</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a:solidFill>
                  <a:schemeClr val="tx1"/>
                </a:solidFill>
                <a:effectLst>
                  <a:outerShdw blurRad="38100" dist="19050" dir="2700000" algn="tl" rotWithShape="0">
                    <a:schemeClr val="dk1">
                      <a:alpha val="40000"/>
                    </a:schemeClr>
                  </a:outerShdw>
                </a:effectLst>
              </a:rPr>
              <a:t>      </a:t>
            </a:r>
            <a:r>
              <a:rPr lang="zh-CN" altLang="en-US" sz="2800">
                <a:solidFill>
                  <a:schemeClr val="tx1"/>
                </a:solidFill>
                <a:effectLst>
                  <a:outerShdw blurRad="38100" dist="19050" dir="2700000" algn="tl" rotWithShape="0">
                    <a:schemeClr val="dk1">
                      <a:alpha val="40000"/>
                    </a:schemeClr>
                  </a:outerShdw>
                </a:effectLst>
              </a:rPr>
              <a:t>教育目的是教育活动的出发点和归宿</a:t>
            </a:r>
            <a:endParaRPr lang="zh-CN" altLang="en-US" sz="2800">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幼儿园</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教育目标</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13840" y="963295"/>
            <a:ext cx="8597900" cy="3322955"/>
          </a:xfrm>
          <a:prstGeom prst="rect">
            <a:avLst/>
          </a:prstGeom>
          <a:noFill/>
        </p:spPr>
        <p:txBody>
          <a:bodyPr wrap="square" rtlCol="0">
            <a:spAutoFit/>
          </a:bodyPr>
          <a:p>
            <a:pPr fontAlgn="auto">
              <a:lnSpc>
                <a:spcPct val="150000"/>
              </a:lnSpc>
            </a:pPr>
            <a:r>
              <a:rPr lang="zh-CN" altLang="en-US" sz="2800">
                <a:solidFill>
                  <a:srgbClr val="FF0000"/>
                </a:solidFill>
                <a:effectLst>
                  <a:outerShdw blurRad="38100" dist="19050" dir="2700000" algn="tl" rotWithShape="0">
                    <a:schemeClr val="dk1">
                      <a:alpha val="40000"/>
                    </a:schemeClr>
                  </a:outerShdw>
                </a:effectLst>
              </a:rPr>
              <a:t> 当代我国的教育目的：</a:t>
            </a:r>
            <a:endParaRPr lang="zh-CN" altLang="en-US" sz="2800">
              <a:solidFill>
                <a:srgbClr val="FF0000"/>
              </a:solidFill>
              <a:effectLst>
                <a:outerShdw blurRad="38100" dist="19050" dir="2700000" algn="tl" rotWithShape="0">
                  <a:schemeClr val="dk1">
                    <a:alpha val="40000"/>
                  </a:schemeClr>
                </a:outerShdw>
              </a:effectLst>
            </a:endParaRPr>
          </a:p>
          <a:p>
            <a:pPr fontAlgn="auto">
              <a:lnSpc>
                <a:spcPct val="150000"/>
              </a:lnSpc>
            </a:pPr>
            <a:r>
              <a:rPr lang="en-US" altLang="zh-CN" sz="28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1995</a:t>
            </a:r>
            <a:r>
              <a:rPr lang="zh-CN" altLang="en-US" sz="28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年《中华人民共和国教育法》：</a:t>
            </a:r>
            <a:endParaRPr lang="zh-CN" altLang="en-US" sz="28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endParaRPr>
          </a:p>
          <a:p>
            <a:pPr fontAlgn="auto">
              <a:lnSpc>
                <a:spcPct val="150000"/>
              </a:lnSpc>
            </a:pPr>
            <a:r>
              <a:rPr lang="zh-CN" altLang="en-US" sz="28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cs typeface="宋体" panose="02010600030101010101" pitchFamily="2" charset="-122"/>
              </a:rPr>
              <a:t>教育必须为社会主义现代化建设服务，必须与生产劳动相结合，培养德、智、体等方面全面发展的社会主义事业的建设者和接班人。 </a:t>
            </a:r>
            <a:r>
              <a:rPr lang="zh-CN" altLang="en-US" sz="2800">
                <a:solidFill>
                  <a:schemeClr val="tx1"/>
                </a:solidFill>
                <a:effectLst>
                  <a:outerShdw blurRad="38100" dist="19050" dir="2700000" algn="tl" rotWithShape="0">
                    <a:schemeClr val="dk1">
                      <a:alpha val="40000"/>
                    </a:schemeClr>
                  </a:outerShdw>
                </a:effectLst>
              </a:rPr>
              <a:t>     </a:t>
            </a:r>
            <a:endParaRPr lang="zh-CN" altLang="en-US" sz="2800">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squar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幼儿园教育目标</a:t>
            </a:r>
            <a:endParaRPr 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779905" y="963295"/>
            <a:ext cx="8331835" cy="737235"/>
          </a:xfrm>
          <a:prstGeom prst="rect">
            <a:avLst/>
          </a:prstGeom>
          <a:noFill/>
        </p:spPr>
        <p:txBody>
          <a:bodyPr wrap="square" rtlCol="0">
            <a:spAutoFit/>
          </a:bodyPr>
          <a:p>
            <a:pPr fontAlgn="auto">
              <a:lnSpc>
                <a:spcPct val="150000"/>
              </a:lnSpc>
            </a:pPr>
            <a:r>
              <a:rPr lang="zh-CN" altLang="en-US" sz="2800">
                <a:solidFill>
                  <a:schemeClr val="tx1"/>
                </a:solidFill>
                <a:effectLst>
                  <a:outerShdw blurRad="38100" dist="19050" dir="2700000" algn="tl" rotWithShape="0">
                    <a:schemeClr val="dk1">
                      <a:alpha val="40000"/>
                    </a:schemeClr>
                  </a:outerShdw>
                </a:effectLst>
              </a:rPr>
              <a:t>       </a:t>
            </a:r>
            <a:endParaRPr lang="zh-CN" altLang="en-US" sz="2800">
              <a:solidFill>
                <a:schemeClr val="tx1"/>
              </a:solidFill>
              <a:effectLst>
                <a:outerShdw blurRad="38100" dist="19050" dir="2700000" algn="tl" rotWithShape="0">
                  <a:schemeClr val="dk1">
                    <a:alpha val="40000"/>
                  </a:schemeClr>
                </a:outerShdw>
              </a:effectLst>
            </a:endParaRPr>
          </a:p>
        </p:txBody>
      </p:sp>
      <p:sp>
        <p:nvSpPr>
          <p:cNvPr id="3" name="文本框 2"/>
          <p:cNvSpPr txBox="1"/>
          <p:nvPr/>
        </p:nvSpPr>
        <p:spPr>
          <a:xfrm>
            <a:off x="699770" y="1432560"/>
            <a:ext cx="10774680" cy="4707890"/>
          </a:xfrm>
          <a:prstGeom prst="rect">
            <a:avLst/>
          </a:prstGeom>
          <a:noFill/>
        </p:spPr>
        <p:txBody>
          <a:bodyPr wrap="square" rtlCol="0" anchor="t">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sz="3200" b="1" noProof="0" dirty="0">
                <a:ln>
                  <a:noFill/>
                </a:ln>
                <a:solidFill>
                  <a:srgbClr val="FF0000"/>
                </a:solidFill>
                <a:effectLst/>
                <a:uLnTx/>
                <a:uFillTx/>
                <a:latin typeface="宋体" panose="02010600030101010101" pitchFamily="2" charset="-122"/>
                <a:ea typeface="宋体" panose="02010600030101010101" pitchFamily="2" charset="-122"/>
                <a:sym typeface="+mn-ea"/>
              </a:rPr>
              <a:t>（二）教育目的的层次  </a:t>
            </a:r>
            <a:endParaRPr kumimoji="0" lang="zh-CN" altLang="zh-CN" sz="32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、国家的教育目的</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2</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、各级各类学校培养目标</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3</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课程目标</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4</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、教师的教学目标：</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教学目标是教育者在教育教学过程中，在完成某一阶段</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如一节课、一个单元或一个学期</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工作时，希望受教育者达到的要求或产生的变化结果。</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endParaRPr>
          </a:p>
        </p:txBody>
      </p:sp>
    </p:spTree>
    <p:custDataLst>
      <p:tags r:id="rId1"/>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4553"/>
</p:tagLst>
</file>

<file path=ppt/tags/tag1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1.xml><?xml version="1.0" encoding="utf-8"?>
<p:tagLst xmlns:p="http://schemas.openxmlformats.org/presentationml/2006/main">
  <p:tag name="REFSHAPE" val="127969500"/>
</p:tagLst>
</file>

<file path=ppt/tags/tag12.xml><?xml version="1.0" encoding="utf-8"?>
<p:tagLst xmlns:p="http://schemas.openxmlformats.org/presentationml/2006/main">
  <p:tag name="REFSHAPE" val="127968684"/>
</p:tagLst>
</file>

<file path=ppt/tags/tag1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5.xml><?xml version="1.0" encoding="utf-8"?>
<p:tagLst xmlns:p="http://schemas.openxmlformats.org/presentationml/2006/main">
  <p:tag name="KSO_WM_SPECIAL_SOURCE" val="bdnull"/>
</p:tagLst>
</file>

<file path=ppt/tags/tag16.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7.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8.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9.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xml><?xml version="1.0" encoding="utf-8"?>
<p:tagLst xmlns:p="http://schemas.openxmlformats.org/presentationml/2006/main">
  <p:tag name="KSO_WM_TAG_VERSION" val="1.0"/>
  <p:tag name="KSO_WM_TEMPLATE_CATEGORY" val="custom"/>
  <p:tag name="KSO_WM_TEMPLATE_INDEX" val="20184553"/>
</p:tagLst>
</file>

<file path=ppt/tags/tag2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1.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2.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5.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6.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7.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8.xml><?xml version="1.0" encoding="utf-8"?>
<p:tagLst xmlns:p="http://schemas.openxmlformats.org/presentationml/2006/main">
  <p:tag name="KSO_WM_SPECIAL_SOURCE" val="bdnull"/>
</p:tagLst>
</file>

<file path=ppt/tags/tag29.xml><?xml version="1.0" encoding="utf-8"?>
<p:tagLst xmlns:p="http://schemas.openxmlformats.org/presentationml/2006/main">
  <p:tag name="KSO_WM_SPECIAL_SOURCE" val="bdnull"/>
</p:tagLst>
</file>

<file path=ppt/tags/tag3.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4.xml><?xml version="1.0" encoding="utf-8"?>
<p:tagLst xmlns:p="http://schemas.openxmlformats.org/presentationml/2006/main">
  <p:tag name="KSO_WM_TAG_VERSION" val="1.0"/>
  <p:tag name="KSO_WM_TEMPLATE_CATEGORY" val="custom"/>
  <p:tag name="KSO_WM_TEMPLATE_INDEX" val="20184553"/>
</p:tagLst>
</file>

<file path=ppt/tags/tag5.xml><?xml version="1.0" encoding="utf-8"?>
<p:tagLst xmlns:p="http://schemas.openxmlformats.org/presentationml/2006/main">
  <p:tag name="KSO_WM_TAG_VERSION" val="1.0"/>
  <p:tag name="KSO_WM_TEMPLATE_CATEGORY" val="custom"/>
  <p:tag name="KSO_WM_TEMPLATE_INDEX" val="20184553"/>
</p:tagLst>
</file>

<file path=ppt/tags/tag6.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7.xml><?xml version="1.0" encoding="utf-8"?>
<p:tagLst xmlns:p="http://schemas.openxmlformats.org/presentationml/2006/main">
  <p:tag name="KSO_WM_SPECIAL_SOURCE" val="bdnull"/>
</p:tagLst>
</file>

<file path=ppt/tags/tag8.xml><?xml version="1.0" encoding="utf-8"?>
<p:tagLst xmlns:p="http://schemas.openxmlformats.org/presentationml/2006/main">
  <p:tag name="REFSHAPE" val="127969500"/>
</p:tagLst>
</file>

<file path=ppt/tags/tag9.xml><?xml version="1.0" encoding="utf-8"?>
<p:tagLst xmlns:p="http://schemas.openxmlformats.org/presentationml/2006/main">
  <p:tag name="REFSHAPE" val="127968684"/>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1714</Words>
  <Application>WPS 演示</Application>
  <PresentationFormat>宽屏</PresentationFormat>
  <Paragraphs>144</Paragraphs>
  <Slides>19</Slides>
  <Notes>31</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19</vt:i4>
      </vt:variant>
    </vt:vector>
  </HeadingPairs>
  <TitlesOfParts>
    <vt:vector size="37" baseType="lpstr">
      <vt:lpstr>Arial</vt:lpstr>
      <vt:lpstr>宋体</vt:lpstr>
      <vt:lpstr>Wingdings</vt:lpstr>
      <vt:lpstr>黑体</vt:lpstr>
      <vt:lpstr>微软雅黑</vt:lpstr>
      <vt:lpstr>楷体</vt:lpstr>
      <vt:lpstr>Segoe Print</vt:lpstr>
      <vt:lpstr>Calibri</vt:lpstr>
      <vt:lpstr>全新硬笔隶书简</vt:lpstr>
      <vt:lpstr>Arial Unicode MS</vt:lpstr>
      <vt:lpstr>Segoe UI Semibold</vt:lpstr>
      <vt:lpstr>华文行楷</vt:lpstr>
      <vt:lpstr>Segoe UI Light</vt:lpstr>
      <vt:lpstr>仿宋</vt:lpstr>
      <vt:lpstr>华文琥珀</vt:lpstr>
      <vt:lpstr>Office 主题</vt:lpstr>
      <vt:lpstr>Nature Illustration 16x9</vt:lpstr>
      <vt:lpstr>1_Office 主题</vt:lpstr>
      <vt:lpstr>项目三  我国学前教育的目标、任务和原则</vt:lpstr>
      <vt:lpstr>PowerPoint 演示文稿</vt:lpstr>
      <vt:lpstr>PowerPoint 演示文稿</vt:lpstr>
      <vt:lpstr>PowerPoint 演示文稿</vt:lpstr>
      <vt:lpstr>           一个有启发性和支持性的丰富环境吸引着幼儿，激发着孩子的构思、想象和创造，使孩子们成为环境的主人。                                                                                             ——应彩云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思考题     1.什么是幼儿园环境？创设良好幼儿园环境的意义有哪些？ 2.在保教活动中幼儿园教师应如何营造良好的心理氛围? 3.幼儿园环境有什么特点？举例说明。 4.教师在幼儿园环境中发挥着怎样的作用？ 5.以建构区的活动为例，具体谈谈教师控制环境的全过程。</vt:lpstr>
      <vt:lpstr>谢 谢 观 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114</cp:revision>
  <dcterms:created xsi:type="dcterms:W3CDTF">2018-03-01T02:03:00Z</dcterms:created>
  <dcterms:modified xsi:type="dcterms:W3CDTF">2021-04-18T10:29:08Z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E9396887AA5F4F33BA2A9D6C22AC82D5</vt:lpwstr>
  </property>
</Properties>
</file>